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CCFF"/>
    <a:srgbClr val="33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70" autoAdjust="0"/>
    <p:restoredTop sz="65734" autoAdjust="0"/>
  </p:normalViewPr>
  <p:slideViewPr>
    <p:cSldViewPr snapToGrid="0" showGuides="1">
      <p:cViewPr varScale="1">
        <p:scale>
          <a:sx n="118" d="100"/>
          <a:sy n="118" d="100"/>
        </p:scale>
        <p:origin x="94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377F89-6CA1-4264-B75B-F81A89FCA819}" type="datetimeFigureOut">
              <a:rPr lang="de-CH" smtClean="0"/>
              <a:t>22.09.2019</a:t>
            </a:fld>
            <a:endParaRPr lang="de-CH"/>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A8AECC8-0BF4-4E6C-AB57-7194BEE51FCD}" type="slidenum">
              <a:rPr lang="de-CH" smtClean="0"/>
              <a:t>‹Nr.›</a:t>
            </a:fld>
            <a:endParaRPr lang="de-CH"/>
          </a:p>
        </p:txBody>
      </p:sp>
    </p:spTree>
    <p:extLst>
      <p:ext uri="{BB962C8B-B14F-4D97-AF65-F5344CB8AC3E}">
        <p14:creationId xmlns:p14="http://schemas.microsoft.com/office/powerpoint/2010/main" val="26009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1</a:t>
            </a:fld>
            <a:endParaRPr lang="de-CH" dirty="0"/>
          </a:p>
        </p:txBody>
      </p:sp>
    </p:spTree>
    <p:extLst>
      <p:ext uri="{BB962C8B-B14F-4D97-AF65-F5344CB8AC3E}">
        <p14:creationId xmlns:p14="http://schemas.microsoft.com/office/powerpoint/2010/main" val="29551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10</a:t>
            </a:fld>
            <a:endParaRPr lang="de-CH" dirty="0"/>
          </a:p>
        </p:txBody>
      </p:sp>
    </p:spTree>
    <p:extLst>
      <p:ext uri="{BB962C8B-B14F-4D97-AF65-F5344CB8AC3E}">
        <p14:creationId xmlns:p14="http://schemas.microsoft.com/office/powerpoint/2010/main" val="385740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11</a:t>
            </a:fld>
            <a:endParaRPr lang="de-CH" dirty="0"/>
          </a:p>
        </p:txBody>
      </p:sp>
    </p:spTree>
    <p:extLst>
      <p:ext uri="{BB962C8B-B14F-4D97-AF65-F5344CB8AC3E}">
        <p14:creationId xmlns:p14="http://schemas.microsoft.com/office/powerpoint/2010/main" val="1822278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12</a:t>
            </a:fld>
            <a:endParaRPr lang="de-CH" dirty="0"/>
          </a:p>
        </p:txBody>
      </p:sp>
    </p:spTree>
    <p:extLst>
      <p:ext uri="{BB962C8B-B14F-4D97-AF65-F5344CB8AC3E}">
        <p14:creationId xmlns:p14="http://schemas.microsoft.com/office/powerpoint/2010/main" val="2783337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13</a:t>
            </a:fld>
            <a:endParaRPr lang="de-CH" dirty="0"/>
          </a:p>
        </p:txBody>
      </p:sp>
    </p:spTree>
    <p:extLst>
      <p:ext uri="{BB962C8B-B14F-4D97-AF65-F5344CB8AC3E}">
        <p14:creationId xmlns:p14="http://schemas.microsoft.com/office/powerpoint/2010/main" val="2902745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14</a:t>
            </a:fld>
            <a:endParaRPr lang="de-CH" dirty="0"/>
          </a:p>
        </p:txBody>
      </p:sp>
    </p:spTree>
    <p:extLst>
      <p:ext uri="{BB962C8B-B14F-4D97-AF65-F5344CB8AC3E}">
        <p14:creationId xmlns:p14="http://schemas.microsoft.com/office/powerpoint/2010/main" val="3262377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15</a:t>
            </a:fld>
            <a:endParaRPr lang="de-CH" dirty="0"/>
          </a:p>
        </p:txBody>
      </p:sp>
    </p:spTree>
    <p:extLst>
      <p:ext uri="{BB962C8B-B14F-4D97-AF65-F5344CB8AC3E}">
        <p14:creationId xmlns:p14="http://schemas.microsoft.com/office/powerpoint/2010/main" val="195647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16</a:t>
            </a:fld>
            <a:endParaRPr lang="de-CH" dirty="0"/>
          </a:p>
        </p:txBody>
      </p:sp>
    </p:spTree>
    <p:extLst>
      <p:ext uri="{BB962C8B-B14F-4D97-AF65-F5344CB8AC3E}">
        <p14:creationId xmlns:p14="http://schemas.microsoft.com/office/powerpoint/2010/main" val="1147550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17</a:t>
            </a:fld>
            <a:endParaRPr lang="de-CH" dirty="0"/>
          </a:p>
        </p:txBody>
      </p:sp>
    </p:spTree>
    <p:extLst>
      <p:ext uri="{BB962C8B-B14F-4D97-AF65-F5344CB8AC3E}">
        <p14:creationId xmlns:p14="http://schemas.microsoft.com/office/powerpoint/2010/main" val="2731712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18</a:t>
            </a:fld>
            <a:endParaRPr lang="de-CH" dirty="0"/>
          </a:p>
        </p:txBody>
      </p:sp>
    </p:spTree>
    <p:extLst>
      <p:ext uri="{BB962C8B-B14F-4D97-AF65-F5344CB8AC3E}">
        <p14:creationId xmlns:p14="http://schemas.microsoft.com/office/powerpoint/2010/main" val="3267478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19</a:t>
            </a:fld>
            <a:endParaRPr lang="de-CH" dirty="0"/>
          </a:p>
        </p:txBody>
      </p:sp>
    </p:spTree>
    <p:extLst>
      <p:ext uri="{BB962C8B-B14F-4D97-AF65-F5344CB8AC3E}">
        <p14:creationId xmlns:p14="http://schemas.microsoft.com/office/powerpoint/2010/main" val="205969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2</a:t>
            </a:fld>
            <a:endParaRPr lang="de-CH" dirty="0"/>
          </a:p>
        </p:txBody>
      </p:sp>
    </p:spTree>
    <p:extLst>
      <p:ext uri="{BB962C8B-B14F-4D97-AF65-F5344CB8AC3E}">
        <p14:creationId xmlns:p14="http://schemas.microsoft.com/office/powerpoint/2010/main" val="969105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20</a:t>
            </a:fld>
            <a:endParaRPr lang="de-CH" dirty="0"/>
          </a:p>
        </p:txBody>
      </p:sp>
    </p:spTree>
    <p:extLst>
      <p:ext uri="{BB962C8B-B14F-4D97-AF65-F5344CB8AC3E}">
        <p14:creationId xmlns:p14="http://schemas.microsoft.com/office/powerpoint/2010/main" val="1338602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21</a:t>
            </a:fld>
            <a:endParaRPr lang="de-CH" dirty="0"/>
          </a:p>
        </p:txBody>
      </p:sp>
    </p:spTree>
    <p:extLst>
      <p:ext uri="{BB962C8B-B14F-4D97-AF65-F5344CB8AC3E}">
        <p14:creationId xmlns:p14="http://schemas.microsoft.com/office/powerpoint/2010/main" val="1380852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22</a:t>
            </a:fld>
            <a:endParaRPr lang="de-CH" dirty="0"/>
          </a:p>
        </p:txBody>
      </p:sp>
    </p:spTree>
    <p:extLst>
      <p:ext uri="{BB962C8B-B14F-4D97-AF65-F5344CB8AC3E}">
        <p14:creationId xmlns:p14="http://schemas.microsoft.com/office/powerpoint/2010/main" val="786963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23</a:t>
            </a:fld>
            <a:endParaRPr lang="de-CH" dirty="0"/>
          </a:p>
        </p:txBody>
      </p:sp>
    </p:spTree>
    <p:extLst>
      <p:ext uri="{BB962C8B-B14F-4D97-AF65-F5344CB8AC3E}">
        <p14:creationId xmlns:p14="http://schemas.microsoft.com/office/powerpoint/2010/main" val="201730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24</a:t>
            </a:fld>
            <a:endParaRPr lang="de-CH" dirty="0"/>
          </a:p>
        </p:txBody>
      </p:sp>
    </p:spTree>
    <p:extLst>
      <p:ext uri="{BB962C8B-B14F-4D97-AF65-F5344CB8AC3E}">
        <p14:creationId xmlns:p14="http://schemas.microsoft.com/office/powerpoint/2010/main" val="2902921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25</a:t>
            </a:fld>
            <a:endParaRPr lang="de-CH" dirty="0"/>
          </a:p>
        </p:txBody>
      </p:sp>
    </p:spTree>
    <p:extLst>
      <p:ext uri="{BB962C8B-B14F-4D97-AF65-F5344CB8AC3E}">
        <p14:creationId xmlns:p14="http://schemas.microsoft.com/office/powerpoint/2010/main" val="2896444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26</a:t>
            </a:fld>
            <a:endParaRPr lang="de-CH" dirty="0"/>
          </a:p>
        </p:txBody>
      </p:sp>
    </p:spTree>
    <p:extLst>
      <p:ext uri="{BB962C8B-B14F-4D97-AF65-F5344CB8AC3E}">
        <p14:creationId xmlns:p14="http://schemas.microsoft.com/office/powerpoint/2010/main" val="1592232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27</a:t>
            </a:fld>
            <a:endParaRPr lang="de-CH" dirty="0"/>
          </a:p>
        </p:txBody>
      </p:sp>
    </p:spTree>
    <p:extLst>
      <p:ext uri="{BB962C8B-B14F-4D97-AF65-F5344CB8AC3E}">
        <p14:creationId xmlns:p14="http://schemas.microsoft.com/office/powerpoint/2010/main" val="4247200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28</a:t>
            </a:fld>
            <a:endParaRPr lang="de-CH" dirty="0"/>
          </a:p>
        </p:txBody>
      </p:sp>
    </p:spTree>
    <p:extLst>
      <p:ext uri="{BB962C8B-B14F-4D97-AF65-F5344CB8AC3E}">
        <p14:creationId xmlns:p14="http://schemas.microsoft.com/office/powerpoint/2010/main" val="3340932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29</a:t>
            </a:fld>
            <a:endParaRPr lang="de-CH" dirty="0"/>
          </a:p>
        </p:txBody>
      </p:sp>
    </p:spTree>
    <p:extLst>
      <p:ext uri="{BB962C8B-B14F-4D97-AF65-F5344CB8AC3E}">
        <p14:creationId xmlns:p14="http://schemas.microsoft.com/office/powerpoint/2010/main" val="6044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3</a:t>
            </a:fld>
            <a:endParaRPr lang="de-CH" dirty="0"/>
          </a:p>
        </p:txBody>
      </p:sp>
    </p:spTree>
    <p:extLst>
      <p:ext uri="{BB962C8B-B14F-4D97-AF65-F5344CB8AC3E}">
        <p14:creationId xmlns:p14="http://schemas.microsoft.com/office/powerpoint/2010/main" val="258026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4</a:t>
            </a:fld>
            <a:endParaRPr lang="de-CH" dirty="0"/>
          </a:p>
        </p:txBody>
      </p:sp>
    </p:spTree>
    <p:extLst>
      <p:ext uri="{BB962C8B-B14F-4D97-AF65-F5344CB8AC3E}">
        <p14:creationId xmlns:p14="http://schemas.microsoft.com/office/powerpoint/2010/main" val="3362518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5</a:t>
            </a:fld>
            <a:endParaRPr lang="de-CH" dirty="0"/>
          </a:p>
        </p:txBody>
      </p:sp>
    </p:spTree>
    <p:extLst>
      <p:ext uri="{BB962C8B-B14F-4D97-AF65-F5344CB8AC3E}">
        <p14:creationId xmlns:p14="http://schemas.microsoft.com/office/powerpoint/2010/main" val="1198158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6</a:t>
            </a:fld>
            <a:endParaRPr lang="de-CH" dirty="0"/>
          </a:p>
        </p:txBody>
      </p:sp>
    </p:spTree>
    <p:extLst>
      <p:ext uri="{BB962C8B-B14F-4D97-AF65-F5344CB8AC3E}">
        <p14:creationId xmlns:p14="http://schemas.microsoft.com/office/powerpoint/2010/main" val="394769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7</a:t>
            </a:fld>
            <a:endParaRPr lang="de-CH" dirty="0"/>
          </a:p>
        </p:txBody>
      </p:sp>
    </p:spTree>
    <p:extLst>
      <p:ext uri="{BB962C8B-B14F-4D97-AF65-F5344CB8AC3E}">
        <p14:creationId xmlns:p14="http://schemas.microsoft.com/office/powerpoint/2010/main" val="3304929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8</a:t>
            </a:fld>
            <a:endParaRPr lang="de-CH" dirty="0"/>
          </a:p>
        </p:txBody>
      </p:sp>
    </p:spTree>
    <p:extLst>
      <p:ext uri="{BB962C8B-B14F-4D97-AF65-F5344CB8AC3E}">
        <p14:creationId xmlns:p14="http://schemas.microsoft.com/office/powerpoint/2010/main" val="128947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r>
              <a:rPr lang="de-CH" dirty="0" smtClean="0"/>
              <a:t>Liebe Kolleginnen und Kollegen</a:t>
            </a:r>
          </a:p>
          <a:p>
            <a:endParaRPr lang="de-CH" dirty="0" smtClean="0"/>
          </a:p>
          <a:p>
            <a:r>
              <a:rPr lang="de-CH" dirty="0" smtClean="0"/>
              <a:t>Ich begrüsse</a:t>
            </a:r>
            <a:r>
              <a:rPr lang="de-CH" baseline="0" dirty="0" smtClean="0"/>
              <a:t> Sie zum Teil rechnungslegungsrechtliche Sanierungsmassnahmen.</a:t>
            </a:r>
          </a:p>
          <a:p>
            <a:endParaRPr lang="de-CH" baseline="0" dirty="0" smtClean="0"/>
          </a:p>
          <a:p>
            <a:r>
              <a:rPr lang="de-CH" dirty="0" smtClean="0"/>
              <a:t>Wie in anderen Bereichen auch,</a:t>
            </a:r>
            <a:r>
              <a:rPr lang="de-CH" baseline="0" dirty="0" smtClean="0"/>
              <a:t> knüpft die aktienrechtliche Sanierung an die bilanzielle Gestaltung des Unternehmens bzw. der Massnahmen an. Erst sie zeigt, ob eine Sanierung gelingen kann bzw. gelingt und welches ihre Konsequenzen in den verschiedenen Aspekten sind.</a:t>
            </a:r>
          </a:p>
          <a:p>
            <a:endParaRPr lang="de-CH" baseline="0" dirty="0" smtClean="0"/>
          </a:p>
          <a:p>
            <a:r>
              <a:rPr lang="de-CH" baseline="0" dirty="0" smtClean="0"/>
              <a:t>Oftmals - so stellen wir zumindest fest – sind die sich ergebenden Konsequenzen – vorliegend von Sanierungsmassnahmen – von den Beteiligten nicht richtig erkannt.</a:t>
            </a:r>
          </a:p>
          <a:p>
            <a:endParaRPr lang="de-CH" baseline="0" dirty="0" smtClean="0"/>
          </a:p>
          <a:p>
            <a:r>
              <a:rPr lang="de-CH" baseline="0" dirty="0" smtClean="0"/>
              <a:t>Als kleines Beispiel mögen gerade ein paar dieser Tage abzuwickelnde Sharedeals mit eigenen Aktien und teilweiser Kaufpreisverrechnung durch Abtretung von Aktien einer Tochtergesellschaft dienen. Die zugrunde liegenden Verträge – erstellt von einer grösseren Zürcher Anwaltskanzlei – sind rechtlich einwandfrei, die Preisberechnungen für die verschiedenen Aktientransaktionen, durchgeführt vom CFO und dem CEO der Gruppe, scheinen richtig und damit scheint auch der beabsichtigte Vorgang klar zu sein. Die bilanzielle Erfassung hat jedoch Begünstigungen des übernehmenden Aktionärs zulasten der übrigen Aktionäre gezeigt, die letztlich auch in einer steuerlichen Leistung an den übernehmenden Aktionär münden, die den Beteiligten, vermutlich auch den Anwälten, so nicht bewusst sind.</a:t>
            </a:r>
          </a:p>
          <a:p>
            <a:endParaRPr lang="de-CH" baseline="0" dirty="0" smtClean="0"/>
          </a:p>
          <a:p>
            <a:r>
              <a:rPr lang="de-CH" dirty="0" smtClean="0"/>
              <a:t>Wir</a:t>
            </a:r>
            <a:r>
              <a:rPr lang="de-CH" baseline="0" dirty="0" smtClean="0"/>
              <a:t> wollen uns nun ein wenig auf diese bilanziellen Aspekte der Sanierung konzentrieren.</a:t>
            </a:r>
            <a:endParaRPr lang="de-CH" dirty="0"/>
          </a:p>
        </p:txBody>
      </p:sp>
      <p:sp>
        <p:nvSpPr>
          <p:cNvPr id="4" name="Foliennummernplatzhalter 3"/>
          <p:cNvSpPr>
            <a:spLocks noGrp="1"/>
          </p:cNvSpPr>
          <p:nvPr>
            <p:ph type="sldNum" sz="quarter" idx="10"/>
          </p:nvPr>
        </p:nvSpPr>
        <p:spPr/>
        <p:txBody>
          <a:bodyPr/>
          <a:lstStyle/>
          <a:p>
            <a:fld id="{5A8AECC8-0BF4-4E6C-AB57-7194BEE51FCD}" type="slidenum">
              <a:rPr lang="de-CH" smtClean="0"/>
              <a:t>9</a:t>
            </a:fld>
            <a:endParaRPr lang="de-CH" dirty="0"/>
          </a:p>
        </p:txBody>
      </p:sp>
    </p:spTree>
    <p:extLst>
      <p:ext uri="{BB962C8B-B14F-4D97-AF65-F5344CB8AC3E}">
        <p14:creationId xmlns:p14="http://schemas.microsoft.com/office/powerpoint/2010/main" val="320587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D98579FD-AA56-426C-973B-6F456C7F99A5}" type="datetime1">
              <a:rPr lang="de-CH" smtClean="0"/>
              <a:t>22.09.2019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11E8396-DF9B-4C73-AD3C-B6B21B3DBF02}" type="slidenum">
              <a:rPr lang="de-CH" smtClean="0"/>
              <a:t>‹Nr.›</a:t>
            </a:fld>
            <a:endParaRPr lang="de-CH"/>
          </a:p>
        </p:txBody>
      </p:sp>
    </p:spTree>
    <p:extLst>
      <p:ext uri="{BB962C8B-B14F-4D97-AF65-F5344CB8AC3E}">
        <p14:creationId xmlns:p14="http://schemas.microsoft.com/office/powerpoint/2010/main" val="3459239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3C4DED3C-C773-41BB-BC80-167D919BB865}" type="datetime1">
              <a:rPr lang="de-CH" smtClean="0"/>
              <a:t>22.09.2019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11E8396-DF9B-4C73-AD3C-B6B21B3DBF02}" type="slidenum">
              <a:rPr lang="de-CH" smtClean="0"/>
              <a:t>‹Nr.›</a:t>
            </a:fld>
            <a:endParaRPr lang="de-CH"/>
          </a:p>
        </p:txBody>
      </p:sp>
    </p:spTree>
    <p:extLst>
      <p:ext uri="{BB962C8B-B14F-4D97-AF65-F5344CB8AC3E}">
        <p14:creationId xmlns:p14="http://schemas.microsoft.com/office/powerpoint/2010/main" val="151315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4D464AB-F081-4FAD-83F4-1CFD162F607A}" type="datetime1">
              <a:rPr lang="de-CH" smtClean="0"/>
              <a:t>22.09.2019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11E8396-DF9B-4C73-AD3C-B6B21B3DBF02}" type="slidenum">
              <a:rPr lang="de-CH" smtClean="0"/>
              <a:t>‹Nr.›</a:t>
            </a:fld>
            <a:endParaRPr lang="de-CH"/>
          </a:p>
        </p:txBody>
      </p:sp>
    </p:spTree>
    <p:extLst>
      <p:ext uri="{BB962C8B-B14F-4D97-AF65-F5344CB8AC3E}">
        <p14:creationId xmlns:p14="http://schemas.microsoft.com/office/powerpoint/2010/main" val="292018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31FCB4AC-881A-4439-A7F9-770E677E35AA}" type="datetime1">
              <a:rPr lang="de-CH" smtClean="0"/>
              <a:t>22.09.2019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11E8396-DF9B-4C73-AD3C-B6B21B3DBF02}" type="slidenum">
              <a:rPr lang="de-CH" smtClean="0"/>
              <a:t>‹Nr.›</a:t>
            </a:fld>
            <a:endParaRPr lang="de-CH"/>
          </a:p>
        </p:txBody>
      </p:sp>
    </p:spTree>
    <p:extLst>
      <p:ext uri="{BB962C8B-B14F-4D97-AF65-F5344CB8AC3E}">
        <p14:creationId xmlns:p14="http://schemas.microsoft.com/office/powerpoint/2010/main" val="242095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FB07BBBA-008C-486E-BEEE-22EDA2432990}" type="datetime1">
              <a:rPr lang="de-CH" smtClean="0"/>
              <a:t>22.09.2019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11E8396-DF9B-4C73-AD3C-B6B21B3DBF02}" type="slidenum">
              <a:rPr lang="de-CH" smtClean="0"/>
              <a:t>‹Nr.›</a:t>
            </a:fld>
            <a:endParaRPr lang="de-CH"/>
          </a:p>
        </p:txBody>
      </p:sp>
    </p:spTree>
    <p:extLst>
      <p:ext uri="{BB962C8B-B14F-4D97-AF65-F5344CB8AC3E}">
        <p14:creationId xmlns:p14="http://schemas.microsoft.com/office/powerpoint/2010/main" val="249402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31966DF-AD68-4161-9D4B-E6D1AD2642AF}" type="datetime1">
              <a:rPr lang="de-CH" smtClean="0"/>
              <a:t>22.09.2019</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11E8396-DF9B-4C73-AD3C-B6B21B3DBF02}" type="slidenum">
              <a:rPr lang="de-CH" smtClean="0"/>
              <a:t>‹Nr.›</a:t>
            </a:fld>
            <a:endParaRPr lang="de-CH"/>
          </a:p>
        </p:txBody>
      </p:sp>
    </p:spTree>
    <p:extLst>
      <p:ext uri="{BB962C8B-B14F-4D97-AF65-F5344CB8AC3E}">
        <p14:creationId xmlns:p14="http://schemas.microsoft.com/office/powerpoint/2010/main" val="364200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394D6EEF-7A0C-40F6-A0C8-92E75F5C96EE}" type="datetime1">
              <a:rPr lang="de-CH" smtClean="0"/>
              <a:t>22.09.2019</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B11E8396-DF9B-4C73-AD3C-B6B21B3DBF02}" type="slidenum">
              <a:rPr lang="de-CH" smtClean="0"/>
              <a:t>‹Nr.›</a:t>
            </a:fld>
            <a:endParaRPr lang="de-CH"/>
          </a:p>
        </p:txBody>
      </p:sp>
    </p:spTree>
    <p:extLst>
      <p:ext uri="{BB962C8B-B14F-4D97-AF65-F5344CB8AC3E}">
        <p14:creationId xmlns:p14="http://schemas.microsoft.com/office/powerpoint/2010/main" val="3877675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AE0273AE-7233-4D0B-BB4C-91EC85906AF1}" type="datetime1">
              <a:rPr lang="de-CH" smtClean="0"/>
              <a:t>22.09.2019</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B11E8396-DF9B-4C73-AD3C-B6B21B3DBF02}" type="slidenum">
              <a:rPr lang="de-CH" smtClean="0"/>
              <a:t>‹Nr.›</a:t>
            </a:fld>
            <a:endParaRPr lang="de-CH"/>
          </a:p>
        </p:txBody>
      </p:sp>
    </p:spTree>
    <p:extLst>
      <p:ext uri="{BB962C8B-B14F-4D97-AF65-F5344CB8AC3E}">
        <p14:creationId xmlns:p14="http://schemas.microsoft.com/office/powerpoint/2010/main" val="377293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6C56B-8343-4B92-BA63-70D1ECE72E88}" type="datetime1">
              <a:rPr lang="de-CH" smtClean="0"/>
              <a:t>22.09.2019</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B11E8396-DF9B-4C73-AD3C-B6B21B3DBF02}" type="slidenum">
              <a:rPr lang="de-CH" smtClean="0"/>
              <a:t>‹Nr.›</a:t>
            </a:fld>
            <a:endParaRPr lang="de-CH"/>
          </a:p>
        </p:txBody>
      </p:sp>
    </p:spTree>
    <p:extLst>
      <p:ext uri="{BB962C8B-B14F-4D97-AF65-F5344CB8AC3E}">
        <p14:creationId xmlns:p14="http://schemas.microsoft.com/office/powerpoint/2010/main" val="347504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C573988B-E265-495E-A637-C8B0134F347E}" type="datetime1">
              <a:rPr lang="de-CH" smtClean="0"/>
              <a:t>22.09.2019</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11E8396-DF9B-4C73-AD3C-B6B21B3DBF02}" type="slidenum">
              <a:rPr lang="de-CH" smtClean="0"/>
              <a:t>‹Nr.›</a:t>
            </a:fld>
            <a:endParaRPr lang="de-CH"/>
          </a:p>
        </p:txBody>
      </p:sp>
    </p:spTree>
    <p:extLst>
      <p:ext uri="{BB962C8B-B14F-4D97-AF65-F5344CB8AC3E}">
        <p14:creationId xmlns:p14="http://schemas.microsoft.com/office/powerpoint/2010/main" val="27766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83EB7F55-87BC-4492-AFB7-646944EB8089}" type="datetime1">
              <a:rPr lang="de-CH" smtClean="0"/>
              <a:t>22.09.2019</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11E8396-DF9B-4C73-AD3C-B6B21B3DBF02}" type="slidenum">
              <a:rPr lang="de-CH" smtClean="0"/>
              <a:t>‹Nr.›</a:t>
            </a:fld>
            <a:endParaRPr lang="de-CH"/>
          </a:p>
        </p:txBody>
      </p:sp>
    </p:spTree>
    <p:extLst>
      <p:ext uri="{BB962C8B-B14F-4D97-AF65-F5344CB8AC3E}">
        <p14:creationId xmlns:p14="http://schemas.microsoft.com/office/powerpoint/2010/main" val="5089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8A36E-2E0C-4660-B72D-2647BAE46A69}" type="datetime1">
              <a:rPr lang="de-CH" smtClean="0"/>
              <a:t>22.09.2019</a:t>
            </a:fld>
            <a:endParaRPr lang="de-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E8396-DF9B-4C73-AD3C-B6B21B3DBF02}" type="slidenum">
              <a:rPr lang="de-CH" smtClean="0"/>
              <a:t>‹Nr.›</a:t>
            </a:fld>
            <a:endParaRPr lang="de-CH"/>
          </a:p>
        </p:txBody>
      </p:sp>
    </p:spTree>
    <p:extLst>
      <p:ext uri="{BB962C8B-B14F-4D97-AF65-F5344CB8AC3E}">
        <p14:creationId xmlns:p14="http://schemas.microsoft.com/office/powerpoint/2010/main" val="1909819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package" Target="../embeddings/Microsoft_Word_Document1.docx"/><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package" Target="../embeddings/Microsoft_Word_Document10.doc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package" Target="../embeddings/Microsoft_Word_Document11.docx"/></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package" Target="../embeddings/Microsoft_Word_Document12.docx"/></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package" Target="../embeddings/Microsoft_Word_Document13.docx"/></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package" Target="../embeddings/Microsoft_Word_Document14.docx"/></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package" Target="../embeddings/Microsoft_Word_Document15.docx"/></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package" Target="../embeddings/Microsoft_Word_Document16.doc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package" Target="../embeddings/Microsoft_Word_Document17.docx"/></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package" Target="../embeddings/Microsoft_Word_Document18.docx"/></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package" Target="../embeddings/Microsoft_Word_Document19.docx"/></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package" Target="../embeddings/Microsoft_Word_Document2.docx"/></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package" Target="../embeddings/Microsoft_Word_Document20.docx"/></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package" Target="../embeddings/Microsoft_Word_Document21.docx"/></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package" Target="../embeddings/Microsoft_Word_Document22.docx"/></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package" Target="../embeddings/Microsoft_Word_Document23.docx"/></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package" Target="../embeddings/Microsoft_Word_Document24.docx"/></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package" Target="../embeddings/Microsoft_Word_Document25.docx"/></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package" Target="../embeddings/Microsoft_Word_Document26.doc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package" Target="../embeddings/Microsoft_Word_Document27.docx"/></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package" Target="../embeddings/Microsoft_Word_Document28.docx"/></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package" Target="../embeddings/Microsoft_Word_Document29.docx"/></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package" Target="../embeddings/Microsoft_Word_Document3.docx"/></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package" Target="../embeddings/Microsoft_Word_Document4.docx"/></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package" Target="../embeddings/Microsoft_Word_Document5.docx"/></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package" Target="../embeddings/Microsoft_Word_Document6.doc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package" Target="../embeddings/Microsoft_Word_Document7.doc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package" Target="../embeddings/Microsoft_Word_Document8.doc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package" Target="../embeddings/Microsoft_Word_Document9.docx"/></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1</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Grafik 13"/>
          <p:cNvPicPr>
            <a:picLocks noChangeAspect="1"/>
          </p:cNvPicPr>
          <p:nvPr/>
        </p:nvPicPr>
        <p:blipFill>
          <a:blip r:embed="rId4"/>
          <a:stretch>
            <a:fillRect/>
          </a:stretch>
        </p:blipFill>
        <p:spPr>
          <a:xfrm>
            <a:off x="378373" y="3585118"/>
            <a:ext cx="1041120" cy="1315367"/>
          </a:xfrm>
          <a:prstGeom prst="rect">
            <a:avLst/>
          </a:prstGeom>
          <a:ln w="3175">
            <a:solidFill>
              <a:srgbClr val="6699FF"/>
            </a:solidFill>
          </a:ln>
        </p:spPr>
      </p:pic>
      <p:sp>
        <p:nvSpPr>
          <p:cNvPr id="15" name="Textfeld 14"/>
          <p:cNvSpPr txBox="1"/>
          <p:nvPr/>
        </p:nvSpPr>
        <p:spPr>
          <a:xfrm>
            <a:off x="257504" y="1637371"/>
            <a:ext cx="8636218" cy="1200329"/>
          </a:xfrm>
          <a:prstGeom prst="rect">
            <a:avLst/>
          </a:prstGeom>
          <a:noFill/>
        </p:spPr>
        <p:txBody>
          <a:bodyPr wrap="square" rtlCol="0">
            <a:spAutoFit/>
          </a:bodyPr>
          <a:lstStyle/>
          <a:p>
            <a:r>
              <a:rPr lang="de-CH" altLang="de-DE" sz="2400" dirty="0"/>
              <a:t>STAF </a:t>
            </a:r>
            <a:r>
              <a:rPr lang="de-CH" altLang="de-DE" sz="2400" dirty="0" smtClean="0"/>
              <a:t>2020</a:t>
            </a:r>
            <a:br>
              <a:rPr lang="de-CH" altLang="de-DE" sz="2400" dirty="0" smtClean="0"/>
            </a:br>
            <a:r>
              <a:rPr lang="de-CH" altLang="de-DE" sz="2400" dirty="0" smtClean="0"/>
              <a:t>Hauptziel</a:t>
            </a:r>
            <a:r>
              <a:rPr lang="de-CH" altLang="de-DE" sz="2400" dirty="0"/>
              <a:t>, Vergleich </a:t>
            </a:r>
            <a:r>
              <a:rPr lang="de-CH" altLang="de-DE" sz="2400" dirty="0" smtClean="0"/>
              <a:t>Kantone, Gesetzesbestimmungen und steuerliche Möglichkeiten</a:t>
            </a:r>
            <a:endParaRPr lang="de-CH" sz="2300" dirty="0"/>
          </a:p>
        </p:txBody>
      </p:sp>
      <p:sp>
        <p:nvSpPr>
          <p:cNvPr id="16" name="Untertitel 2"/>
          <p:cNvSpPr txBox="1">
            <a:spLocks/>
          </p:cNvSpPr>
          <p:nvPr/>
        </p:nvSpPr>
        <p:spPr>
          <a:xfrm>
            <a:off x="1695214" y="3495782"/>
            <a:ext cx="5432989" cy="19827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e-CH" altLang="de-DE" sz="1700" dirty="0" smtClean="0"/>
              <a:t>Giorgio Meier-Mazzucato</a:t>
            </a:r>
          </a:p>
          <a:p>
            <a:pPr marL="0" indent="0">
              <a:lnSpc>
                <a:spcPct val="100000"/>
              </a:lnSpc>
              <a:buNone/>
            </a:pPr>
            <a:r>
              <a:rPr lang="de-CH" altLang="de-DE" sz="1700" dirty="0" smtClean="0">
                <a:solidFill>
                  <a:srgbClr val="000000"/>
                </a:solidFill>
              </a:rPr>
              <a:t>Dr. iur. Fachmann Finanz- und Rechnungswesen mit eidg. FA</a:t>
            </a:r>
          </a:p>
          <a:p>
            <a:pPr marL="0" indent="0">
              <a:spcBef>
                <a:spcPct val="0"/>
              </a:spcBef>
              <a:buClr>
                <a:srgbClr val="339966"/>
              </a:buClr>
              <a:buNone/>
            </a:pPr>
            <a:r>
              <a:rPr lang="de-CH" altLang="de-DE" sz="1700" dirty="0" smtClean="0">
                <a:solidFill>
                  <a:srgbClr val="000000"/>
                </a:solidFill>
              </a:rPr>
              <a:t>eidg. dipl. Treuhandexperte, eidg. dipl. Steuerexperte</a:t>
            </a:r>
          </a:p>
          <a:p>
            <a:pPr marL="0" indent="0">
              <a:spcBef>
                <a:spcPct val="0"/>
              </a:spcBef>
              <a:buClr>
                <a:srgbClr val="339966"/>
              </a:buClr>
              <a:buNone/>
            </a:pPr>
            <a:r>
              <a:rPr lang="de-CH" altLang="de-DE" sz="1700" dirty="0" smtClean="0">
                <a:solidFill>
                  <a:srgbClr val="000000"/>
                </a:solidFill>
              </a:rPr>
              <a:t>Revisionsexperte eidg. Revisionsaufsichtsbehörde</a:t>
            </a:r>
            <a:br>
              <a:rPr lang="de-CH" altLang="de-DE" sz="1700" dirty="0" smtClean="0">
                <a:solidFill>
                  <a:srgbClr val="000000"/>
                </a:solidFill>
              </a:rPr>
            </a:br>
            <a:r>
              <a:rPr lang="de-CH" altLang="de-DE" sz="1700" dirty="0" smtClean="0">
                <a:solidFill>
                  <a:srgbClr val="000000"/>
                </a:solidFill>
              </a:rPr>
              <a:t>Bezirksrichter Zivil- und Strafgericht Aarau</a:t>
            </a:r>
          </a:p>
          <a:p>
            <a:pPr marL="0" indent="0">
              <a:spcBef>
                <a:spcPct val="0"/>
              </a:spcBef>
              <a:buClr>
                <a:srgbClr val="339966"/>
              </a:buClr>
              <a:buNone/>
            </a:pPr>
            <a:r>
              <a:rPr lang="de-CH" altLang="de-DE" sz="1700" dirty="0" smtClean="0">
                <a:solidFill>
                  <a:srgbClr val="000000"/>
                </a:solidFill>
              </a:rPr>
              <a:t>ITERA Aarau und Zürich</a:t>
            </a:r>
          </a:p>
          <a:p>
            <a:pPr marL="0" indent="0">
              <a:spcBef>
                <a:spcPct val="0"/>
              </a:spcBef>
              <a:buClr>
                <a:srgbClr val="339966"/>
              </a:buClr>
              <a:buNone/>
            </a:pPr>
            <a:r>
              <a:rPr lang="de-CH" altLang="de-DE" sz="1700" u="sng" dirty="0" smtClean="0">
                <a:solidFill>
                  <a:srgbClr val="FF0000"/>
                </a:solidFill>
              </a:rPr>
              <a:t>giorgio.meier@itera.ch</a:t>
            </a:r>
            <a:r>
              <a:rPr lang="de-CH" altLang="de-DE" sz="1700" dirty="0" smtClean="0">
                <a:solidFill>
                  <a:srgbClr val="FF0000"/>
                </a:solidFill>
              </a:rPr>
              <a:t> </a:t>
            </a:r>
            <a:r>
              <a:rPr lang="de-CH" altLang="de-DE" sz="1700" u="sng" dirty="0" smtClean="0">
                <a:solidFill>
                  <a:srgbClr val="FF0000"/>
                </a:solidFill>
              </a:rPr>
              <a:t>www.itera.ch</a:t>
            </a:r>
            <a:r>
              <a:rPr lang="de-CH" altLang="de-DE" sz="1700" dirty="0" smtClean="0">
                <a:solidFill>
                  <a:srgbClr val="FF0000"/>
                </a:solidFill>
              </a:rPr>
              <a:t> </a:t>
            </a:r>
            <a:endParaRPr lang="de-CH" altLang="de-DE" sz="1700" dirty="0">
              <a:solidFill>
                <a:srgbClr val="FF0000"/>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2129" name="Document" r:id="rId5" imgW="5939560" imgH="454299" progId="Word.Document.12">
                  <p:embed/>
                </p:oleObj>
              </mc:Choice>
              <mc:Fallback>
                <p:oleObj name="Document" r:id="rId5" imgW="5939560" imgH="454299" progId="Word.Document.12">
                  <p:embed/>
                  <p:pic>
                    <p:nvPicPr>
                      <p:cNvPr id="0" name=""/>
                      <p:cNvPicPr/>
                      <p:nvPr/>
                    </p:nvPicPr>
                    <p:blipFill>
                      <a:blip r:embed="rId6"/>
                      <a:stretch>
                        <a:fillRect/>
                      </a:stretch>
                    </p:blipFill>
                    <p:spPr>
                      <a:xfrm>
                        <a:off x="257505" y="195262"/>
                        <a:ext cx="8636218" cy="660241"/>
                      </a:xfrm>
                      <a:prstGeom prst="rect">
                        <a:avLst/>
                      </a:prstGeom>
                    </p:spPr>
                  </p:pic>
                </p:oleObj>
              </mc:Fallback>
            </mc:AlternateContent>
          </a:graphicData>
        </a:graphic>
      </p:graphicFrame>
    </p:spTree>
    <p:extLst>
      <p:ext uri="{BB962C8B-B14F-4D97-AF65-F5344CB8AC3E}">
        <p14:creationId xmlns:p14="http://schemas.microsoft.com/office/powerpoint/2010/main" val="2539624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10</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12349"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smtClean="0"/>
              <a:t>Kanton Aargau im Speziellen I</a:t>
            </a:r>
            <a:r>
              <a:rPr lang="de-CH" altLang="de-DE" sz="1900" b="1" dirty="0" smtClean="0"/>
              <a:t/>
            </a:r>
            <a:br>
              <a:rPr lang="de-CH"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Zeitgleiche Umsetzung mit </a:t>
            </a:r>
            <a:r>
              <a:rPr lang="de-DE" altLang="de-DE" sz="1900" dirty="0" smtClean="0"/>
              <a:t>Bund</a:t>
            </a:r>
          </a:p>
          <a:p>
            <a:pPr>
              <a:lnSpc>
                <a:spcPct val="100000"/>
              </a:lnSpc>
            </a:pPr>
            <a:endParaRPr lang="de-CH" altLang="de-DE" sz="1900" dirty="0"/>
          </a:p>
        </p:txBody>
      </p:sp>
      <p:sp>
        <p:nvSpPr>
          <p:cNvPr id="7" name="Inhaltsplatzhalter 2"/>
          <p:cNvSpPr txBox="1">
            <a:spLocks/>
          </p:cNvSpPr>
          <p:nvPr/>
        </p:nvSpPr>
        <p:spPr>
          <a:xfrm>
            <a:off x="257504" y="2224323"/>
            <a:ext cx="8636218" cy="38855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SzPct val="100000"/>
              <a:buNone/>
            </a:pPr>
            <a:r>
              <a:rPr lang="de-CH" altLang="de-DE" sz="1700" dirty="0"/>
              <a:t>Als Hightech-Kanton hat der Kanton Aargau ein grosses Interesse daran, dass forschungsintensive Unternehmen mit ihren hochqualifizierten Arbeitsplätzen im Kanton bleiben beziehungsweise in den Kanton zuziehen. Deswegen:</a:t>
            </a:r>
          </a:p>
          <a:p>
            <a:pPr marL="0" indent="0">
              <a:lnSpc>
                <a:spcPct val="100000"/>
              </a:lnSpc>
              <a:spcBef>
                <a:spcPts val="600"/>
              </a:spcBef>
              <a:buSzPct val="100000"/>
              <a:buNone/>
            </a:pPr>
            <a:endParaRPr lang="de-CH" altLang="de-DE" sz="1700" dirty="0"/>
          </a:p>
          <a:p>
            <a:pPr marL="263525" indent="-263525">
              <a:lnSpc>
                <a:spcPct val="100000"/>
              </a:lnSpc>
              <a:spcBef>
                <a:spcPts val="600"/>
              </a:spcBef>
              <a:buClr>
                <a:srgbClr val="FF0000"/>
              </a:buClr>
              <a:buSzPct val="100000"/>
              <a:buFont typeface="Wingdings" panose="05000000000000000000" pitchFamily="2" charset="2"/>
              <a:buChar char="ü"/>
            </a:pPr>
            <a:r>
              <a:rPr lang="de-CH" altLang="de-DE" sz="1700" dirty="0"/>
              <a:t>Volle Ausschöpfung "Patentbox"</a:t>
            </a:r>
          </a:p>
          <a:p>
            <a:pPr marL="263525" indent="-263525">
              <a:lnSpc>
                <a:spcPct val="100000"/>
              </a:lnSpc>
              <a:spcBef>
                <a:spcPts val="600"/>
              </a:spcBef>
              <a:buClr>
                <a:srgbClr val="FF0000"/>
              </a:buClr>
              <a:buSzPct val="100000"/>
              <a:buFont typeface="Wingdings" panose="05000000000000000000" pitchFamily="2" charset="2"/>
              <a:buChar char="ü"/>
            </a:pPr>
            <a:r>
              <a:rPr lang="de-CH" altLang="de-DE" sz="1700" dirty="0"/>
              <a:t>zusätzlicher Abzug für Forschungs- und Entwicklungsaufwendungen</a:t>
            </a:r>
          </a:p>
          <a:p>
            <a:pPr marL="263525" indent="-263525">
              <a:lnSpc>
                <a:spcPct val="100000"/>
              </a:lnSpc>
              <a:spcBef>
                <a:spcPts val="600"/>
              </a:spcBef>
              <a:buClr>
                <a:srgbClr val="FF0000"/>
              </a:buClr>
              <a:buSzPct val="100000"/>
              <a:buFont typeface="Wingdings" panose="05000000000000000000" pitchFamily="2" charset="2"/>
              <a:buChar char="ü"/>
            </a:pPr>
            <a:r>
              <a:rPr lang="de-CH" altLang="de-DE" sz="1700" dirty="0"/>
              <a:t>innovativen Unternehmen attraktive Gesamtsteuerbelastung von 11 bis 13 Prozent</a:t>
            </a:r>
          </a:p>
          <a:p>
            <a:pPr marL="263525" indent="-263525">
              <a:lnSpc>
                <a:spcPct val="100000"/>
              </a:lnSpc>
              <a:spcBef>
                <a:spcPts val="600"/>
              </a:spcBef>
              <a:buClr>
                <a:srgbClr val="FF0000"/>
              </a:buClr>
              <a:buSzPct val="100000"/>
              <a:buFont typeface="Wingdings" panose="05000000000000000000" pitchFamily="2" charset="2"/>
              <a:buChar char="ü"/>
            </a:pPr>
            <a:r>
              <a:rPr lang="de-CH" altLang="de-DE" sz="1700" dirty="0"/>
              <a:t>Gewinnsteuersatz für Unternehmen in der oberen Tarifstufe bleibt bei 18.6 Prozent</a:t>
            </a:r>
          </a:p>
          <a:p>
            <a:pPr marL="263525" indent="-263525">
              <a:lnSpc>
                <a:spcPct val="100000"/>
              </a:lnSpc>
              <a:spcBef>
                <a:spcPts val="600"/>
              </a:spcBef>
              <a:buClr>
                <a:srgbClr val="FF0000"/>
              </a:buClr>
              <a:buSzPct val="100000"/>
              <a:buFont typeface="Wingdings" panose="05000000000000000000" pitchFamily="2" charset="2"/>
              <a:buChar char="ü"/>
            </a:pPr>
            <a:r>
              <a:rPr lang="de-CH" altLang="de-DE" sz="1700" dirty="0"/>
              <a:t>Dividendenbesteuerung Wechsel vom Teilsatz- zum Teileinkünfteverfahren. Für die Teilbesteuerung ist Minimum von 50 % vorgesehen und vorteilhafte Vermögensbesteuerung von nicht kotierten Wertpapieren</a:t>
            </a:r>
          </a:p>
          <a:p>
            <a:pPr marL="263525" indent="-263525">
              <a:lnSpc>
                <a:spcPct val="100000"/>
              </a:lnSpc>
              <a:spcBef>
                <a:spcPts val="600"/>
              </a:spcBef>
              <a:buClr>
                <a:srgbClr val="FF0000"/>
              </a:buClr>
              <a:buSzPct val="100000"/>
              <a:buFont typeface="Wingdings" panose="05000000000000000000" pitchFamily="2" charset="2"/>
              <a:buChar char="ü"/>
            </a:pPr>
            <a:r>
              <a:rPr lang="de-CH" altLang="de-DE" sz="1700" dirty="0"/>
              <a:t>Anrechnung der Gewinn- an die Kapitalsteuer </a:t>
            </a:r>
          </a:p>
        </p:txBody>
      </p:sp>
    </p:spTree>
    <p:extLst>
      <p:ext uri="{BB962C8B-B14F-4D97-AF65-F5344CB8AC3E}">
        <p14:creationId xmlns:p14="http://schemas.microsoft.com/office/powerpoint/2010/main" val="2302293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11</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13369"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smtClean="0"/>
              <a:t>Kanton Aargau im Speziellen II</a:t>
            </a:r>
            <a:r>
              <a:rPr lang="de-CH" altLang="de-DE" sz="1900" b="1" dirty="0" smtClean="0"/>
              <a:t/>
            </a:r>
            <a:br>
              <a:rPr lang="de-CH"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Wichtige Elemente der STAF</a:t>
            </a:r>
            <a:endParaRPr lang="de-DE" altLang="de-DE" sz="1900" dirty="0" smtClean="0"/>
          </a:p>
          <a:p>
            <a:pPr>
              <a:lnSpc>
                <a:spcPct val="100000"/>
              </a:lnSpc>
            </a:pPr>
            <a:endParaRPr lang="de-CH" altLang="de-DE" sz="1900" dirty="0"/>
          </a:p>
        </p:txBody>
      </p:sp>
      <p:sp>
        <p:nvSpPr>
          <p:cNvPr id="10" name="Rectangle 3"/>
          <p:cNvSpPr txBox="1">
            <a:spLocks noChangeArrowheads="1"/>
          </p:cNvSpPr>
          <p:nvPr/>
        </p:nvSpPr>
        <p:spPr>
          <a:xfrm>
            <a:off x="257504" y="1967348"/>
            <a:ext cx="8636217" cy="42394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SzPct val="100000"/>
              <a:buFont typeface="Wingdings" panose="05000000000000000000" pitchFamily="2" charset="2"/>
              <a:buChar char="ü"/>
            </a:pPr>
            <a:r>
              <a:rPr lang="de-CH" sz="1700" u="sng" smtClean="0"/>
              <a:t>Reduktion einfache Kapitalsteuerbasis </a:t>
            </a:r>
            <a:r>
              <a:rPr lang="de-CH" sz="1700" u="sng" smtClean="0">
                <a:solidFill>
                  <a:srgbClr val="FF0000"/>
                </a:solidFill>
              </a:rPr>
              <a:t>(§ 86 Abs. 1 und 2 StG AG)</a:t>
            </a:r>
          </a:p>
          <a:p>
            <a:pPr marL="357188" lvl="1" indent="0">
              <a:spcBef>
                <a:spcPts val="600"/>
              </a:spcBef>
              <a:buSzPct val="100000"/>
              <a:buFont typeface="Arial" panose="020B0604020202020204" pitchFamily="34" charset="0"/>
              <a:buNone/>
            </a:pPr>
            <a:r>
              <a:rPr lang="de-CH" sz="1700" smtClean="0"/>
              <a:t>Einfache Kapitalsteuer von 1.25 ‰ auf 0.75 ‰. Weiterhin Anrechnung der Gewinn- an die Kapitalsteuer und Entlastung Kapitalsteuer mit Beteiligungsabzug und neu soll auch eine Kapitalsteuerentlastung für Patente und vergleichbare Rechte sowie für Konzerndarlehen vorgesehen werden.</a:t>
            </a:r>
          </a:p>
          <a:p>
            <a:pPr>
              <a:spcBef>
                <a:spcPts val="600"/>
              </a:spcBef>
              <a:buSzPct val="100000"/>
              <a:buFont typeface="Wingdings" panose="05000000000000000000" pitchFamily="2" charset="2"/>
              <a:buChar char="ü"/>
            </a:pPr>
            <a:r>
              <a:rPr lang="de-CH" sz="1700" u="sng" smtClean="0"/>
              <a:t>Entlastungsbegrenzung </a:t>
            </a:r>
            <a:r>
              <a:rPr lang="de-CH" sz="1700" u="sng" smtClean="0">
                <a:solidFill>
                  <a:srgbClr val="FF0000"/>
                </a:solidFill>
              </a:rPr>
              <a:t>(§ 69b StG AG)</a:t>
            </a:r>
          </a:p>
          <a:p>
            <a:pPr marL="357188" lvl="1" indent="0">
              <a:spcBef>
                <a:spcPts val="600"/>
              </a:spcBef>
              <a:buSzPct val="100000"/>
              <a:buFont typeface="Arial" panose="020B0604020202020204" pitchFamily="34" charset="0"/>
              <a:buNone/>
            </a:pPr>
            <a:r>
              <a:rPr lang="de-CH" sz="1700" smtClean="0"/>
              <a:t>Im Interesse Standortattraktivität hat der Kanton Aargau die Begrenzung bei 70 % (= maximal zulässiger Prozentsatz) angesetzt. Bewirkt für untere Tarifstufe einen minimalen effektiven Gewinnsteuersatz (Bund, Kanton und Gemeinde) von 10 % und für obere Tarifstufe einen minimalen effektiven Gewinnsteuersatz von 11,1 %.</a:t>
            </a:r>
          </a:p>
          <a:p>
            <a:pPr>
              <a:spcBef>
                <a:spcPts val="600"/>
              </a:spcBef>
              <a:buSzPct val="100000"/>
              <a:buFont typeface="Wingdings" panose="05000000000000000000" pitchFamily="2" charset="2"/>
              <a:buChar char="ü"/>
            </a:pPr>
            <a:r>
              <a:rPr lang="de-CH" sz="1700" u="sng" smtClean="0"/>
              <a:t>Übergangsregelung und Step-up </a:t>
            </a:r>
            <a:r>
              <a:rPr lang="de-CH" sz="1700" u="sng" smtClean="0">
                <a:solidFill>
                  <a:srgbClr val="FF0000"/>
                </a:solidFill>
              </a:rPr>
              <a:t>(§ 271a StG AG)</a:t>
            </a:r>
          </a:p>
          <a:p>
            <a:pPr marL="400050" lvl="1" indent="0">
              <a:spcBef>
                <a:spcPts val="600"/>
              </a:spcBef>
              <a:buFont typeface="Arial" panose="020B0604020202020204" pitchFamily="34" charset="0"/>
              <a:buNone/>
            </a:pPr>
            <a:r>
              <a:rPr lang="de-CH" sz="1700" smtClean="0"/>
              <a:t>Realisierung von stillen Reserven und selbst geschaffenen Mehrwerten von bis dato bestehenden Statusgesellschaften wird während 5 Jahren gesondert zu einem Satz von 2.5 % besteuert. Alternativ ist gemäss aktueller Praxis und bis zum vorgesehenen Inkrafttreten kantonalen Regelung STAF-Vorlage am 1. Januar 2020 freiwillige Aufdeckung mit nachfolgender Abschreibung stillen Reserven über 10 Jahre möglich. </a:t>
            </a:r>
            <a:endParaRPr lang="de-CH" sz="1700" dirty="0"/>
          </a:p>
        </p:txBody>
      </p:sp>
    </p:spTree>
    <p:extLst>
      <p:ext uri="{BB962C8B-B14F-4D97-AF65-F5344CB8AC3E}">
        <p14:creationId xmlns:p14="http://schemas.microsoft.com/office/powerpoint/2010/main" val="2738183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12</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14391"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smtClean="0"/>
              <a:t>Kanton Aargau im Speziellen III</a:t>
            </a:r>
            <a:r>
              <a:rPr lang="de-CH" altLang="de-DE" sz="1900" b="1" dirty="0" smtClean="0"/>
              <a:t/>
            </a:r>
            <a:br>
              <a:rPr lang="de-CH"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Wichtige Elemente der STAF</a:t>
            </a:r>
            <a:endParaRPr lang="de-DE" altLang="de-DE" sz="1900" dirty="0" smtClean="0"/>
          </a:p>
          <a:p>
            <a:pPr>
              <a:lnSpc>
                <a:spcPct val="100000"/>
              </a:lnSpc>
            </a:pPr>
            <a:endParaRPr lang="de-CH" altLang="de-DE" sz="1900" dirty="0"/>
          </a:p>
        </p:txBody>
      </p:sp>
      <p:sp>
        <p:nvSpPr>
          <p:cNvPr id="7" name="Rectangle 3"/>
          <p:cNvSpPr txBox="1">
            <a:spLocks noChangeArrowheads="1"/>
          </p:cNvSpPr>
          <p:nvPr/>
        </p:nvSpPr>
        <p:spPr>
          <a:xfrm>
            <a:off x="314878" y="2108106"/>
            <a:ext cx="8578844" cy="35819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buFont typeface="Wingdings" panose="05000000000000000000" pitchFamily="2" charset="2"/>
              <a:buChar char="ü"/>
            </a:pPr>
            <a:r>
              <a:rPr lang="de-CH" sz="1700" u="sng" smtClean="0"/>
              <a:t>F&amp;E Zusatzabzug </a:t>
            </a:r>
            <a:r>
              <a:rPr lang="de-CH" sz="1700" u="sng" smtClean="0">
                <a:solidFill>
                  <a:srgbClr val="FF0000"/>
                </a:solidFill>
              </a:rPr>
              <a:t>(§§ 36a und 69a StG AG)</a:t>
            </a:r>
          </a:p>
          <a:p>
            <a:pPr marL="357188" lvl="1" indent="0">
              <a:buSzPct val="100000"/>
              <a:buFont typeface="Arial" panose="020B0604020202020204" pitchFamily="34" charset="0"/>
              <a:buNone/>
            </a:pPr>
            <a:r>
              <a:rPr lang="de-CH" sz="1700" smtClean="0"/>
              <a:t>Auf Antrag der steuerpflichtigen Person kann ein zusätzlicher Abzug von maximal 50 % auf in der Schweiz angefallenen F&amp;E-Aufwendungen abgezogen werden. </a:t>
            </a:r>
          </a:p>
          <a:p>
            <a:pPr>
              <a:buSzPct val="100000"/>
              <a:buFont typeface="Courier New" panose="02070309020205020404" pitchFamily="49" charset="0"/>
              <a:buChar char="o"/>
            </a:pPr>
            <a:r>
              <a:rPr lang="de-CH" sz="1700" u="sng" smtClean="0"/>
              <a:t>Keine Reduktion Gewinnsteuersatz</a:t>
            </a:r>
          </a:p>
          <a:p>
            <a:pPr marL="357188" lvl="1" indent="0">
              <a:buSzPct val="100000"/>
              <a:buFont typeface="Arial" panose="020B0604020202020204" pitchFamily="34" charset="0"/>
              <a:buNone/>
            </a:pPr>
            <a:r>
              <a:rPr lang="de-CH" sz="1700" smtClean="0"/>
              <a:t>Der Kanton Aargau verzichtet auf eine Reduktion des Gewinnsteuersatzes. Allerdings ist der Kanton Aargau dank der vollen Ausschöpfung der neuen  Sonderregelungen bei den innovativen Unternehmen sehr kompetitiv. </a:t>
            </a:r>
          </a:p>
          <a:p>
            <a:pPr marL="355600" indent="-355600">
              <a:buSzPct val="100000"/>
              <a:buFont typeface="Wingdings" panose="05000000000000000000" pitchFamily="2" charset="2"/>
              <a:buChar char="ü"/>
            </a:pPr>
            <a:r>
              <a:rPr lang="de-CH" sz="1700" u="sng" smtClean="0"/>
              <a:t>Patentbox </a:t>
            </a:r>
            <a:r>
              <a:rPr lang="de-CH" sz="1700" u="sng" smtClean="0">
                <a:solidFill>
                  <a:srgbClr val="FF0000"/>
                </a:solidFill>
              </a:rPr>
              <a:t>(§§ 27a und 68a StG AG)</a:t>
            </a:r>
          </a:p>
          <a:p>
            <a:pPr marL="355600" lvl="1" indent="-355600">
              <a:buSzPct val="100000"/>
              <a:buFont typeface="Arial" panose="020B0604020202020204" pitchFamily="34" charset="0"/>
              <a:buNone/>
            </a:pPr>
            <a:r>
              <a:rPr lang="de-CH" sz="1700" smtClean="0"/>
              <a:t>	Einkünfte aus Patenten und vergleichbaren Rechten, die auf qualifizierenden F&amp;E-Aufwendungen basieren, können mit Entlastung von 90 % in die Gewinnsteuer-Bemessungsbasis einbezogen werden. Bei Eintritt in Patentbox werden frühere F&amp;E-Aufwendungen während 5 Jahren mit Patentbox-Einkünften verrechnet. Dies verhindert sofortigen Liquiditätsabfluss und führt zu verzögerten Wirkung der Patentboxentlastung.</a:t>
            </a:r>
            <a:endParaRPr lang="de-CH" sz="1700" dirty="0"/>
          </a:p>
        </p:txBody>
      </p:sp>
    </p:spTree>
    <p:extLst>
      <p:ext uri="{BB962C8B-B14F-4D97-AF65-F5344CB8AC3E}">
        <p14:creationId xmlns:p14="http://schemas.microsoft.com/office/powerpoint/2010/main" val="2486710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13</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15414"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smtClean="0"/>
              <a:t>Kanton Aargau im Speziellen IV</a:t>
            </a:r>
            <a:r>
              <a:rPr lang="de-CH" altLang="de-DE" sz="1900" b="1" dirty="0" smtClean="0"/>
              <a:t/>
            </a:r>
            <a:br>
              <a:rPr lang="de-CH"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Wichtige Elemente der STAF</a:t>
            </a:r>
            <a:endParaRPr lang="de-DE" altLang="de-DE" sz="1900" dirty="0" smtClean="0"/>
          </a:p>
          <a:p>
            <a:pPr>
              <a:lnSpc>
                <a:spcPct val="100000"/>
              </a:lnSpc>
            </a:pPr>
            <a:endParaRPr lang="de-CH" altLang="de-DE" sz="1900" dirty="0"/>
          </a:p>
        </p:txBody>
      </p:sp>
      <p:sp>
        <p:nvSpPr>
          <p:cNvPr id="10" name="Rectangle 3"/>
          <p:cNvSpPr txBox="1">
            <a:spLocks noChangeArrowheads="1"/>
          </p:cNvSpPr>
          <p:nvPr/>
        </p:nvSpPr>
        <p:spPr>
          <a:xfrm>
            <a:off x="257504" y="2390574"/>
            <a:ext cx="8636218" cy="30058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buFont typeface="Wingdings" panose="05000000000000000000" pitchFamily="2" charset="2"/>
              <a:buChar char="ü"/>
            </a:pPr>
            <a:r>
              <a:rPr lang="de-CH" sz="1700" u="sng" dirty="0" smtClean="0"/>
              <a:t>Teilbesteuerung von Dividenden </a:t>
            </a:r>
            <a:r>
              <a:rPr lang="de-CH" sz="1700" u="sng" dirty="0" smtClean="0">
                <a:solidFill>
                  <a:srgbClr val="FF0000"/>
                </a:solidFill>
              </a:rPr>
              <a:t>(§§ 27b und 29 StG AG)</a:t>
            </a:r>
          </a:p>
          <a:p>
            <a:pPr marL="355600" lvl="1" indent="0">
              <a:buSzPct val="100000"/>
              <a:buFont typeface="Arial" panose="020B0604020202020204" pitchFamily="34" charset="0"/>
              <a:buNone/>
            </a:pPr>
            <a:r>
              <a:rPr lang="de-CH" sz="1700" dirty="0" smtClean="0"/>
              <a:t>Halten natürliche Personen Beteiligungen von mind. 10 %, wird der </a:t>
            </a:r>
            <a:r>
              <a:rPr lang="de-CH" sz="1700" dirty="0" smtClean="0">
                <a:sym typeface="Symbol" panose="05050102010706020507" pitchFamily="18" charset="2"/>
              </a:rPr>
              <a:t>-</a:t>
            </a:r>
            <a:r>
              <a:rPr lang="de-CH" sz="1700" dirty="0" smtClean="0"/>
              <a:t>Steuersatz auf Dividendeneinkünften derzeit um 40 % reduziert. Das heute gültige Teilsatzverfahren wird durch ein Teileinkünfteverfahren ersetzt, d.h. Einkünfte aus qualifizierenden Dividenden werden neu nur im Umfang von 50 % in die Bemessungsbasis einbezogen.</a:t>
            </a:r>
          </a:p>
          <a:p>
            <a:pPr>
              <a:buSzPct val="100000"/>
              <a:buFont typeface="Courier New" panose="02070309020205020404" pitchFamily="49" charset="0"/>
              <a:buChar char="o"/>
            </a:pPr>
            <a:r>
              <a:rPr lang="de-CH" sz="1700" u="sng" dirty="0" smtClean="0"/>
              <a:t>Abzug für Eigenfinanzierung</a:t>
            </a:r>
          </a:p>
          <a:p>
            <a:pPr marL="357188" lvl="1" indent="0">
              <a:buSzPct val="100000"/>
              <a:buFont typeface="Arial" panose="020B0604020202020204" pitchFamily="34" charset="0"/>
              <a:buNone/>
            </a:pPr>
            <a:r>
              <a:rPr lang="de-CH" altLang="de-DE" sz="1700" dirty="0" smtClean="0"/>
              <a:t>Ein Abzug für Eigenfinanzierung (USR III: zinsbereinigte Gewinnsteuer) ist nur für Hochsteuerkantone mit einem Proportionaltarif und einer Gesamtsteuerbelastung von mindestens 18.2 % möglich. Weil der Kanton Aargau einen Zweistufentarif hat, bei dem die untere Stufe unter diesem Wert liegt, steht diese Massnahme nicht zur Verfügung.</a:t>
            </a:r>
          </a:p>
          <a:p>
            <a:pPr marL="360363" lvl="1" indent="0">
              <a:lnSpc>
                <a:spcPct val="100000"/>
              </a:lnSpc>
              <a:spcBef>
                <a:spcPts val="0"/>
              </a:spcBef>
              <a:buSzPct val="100000"/>
              <a:buNone/>
            </a:pPr>
            <a:r>
              <a:rPr lang="de-CH" altLang="de-DE" sz="170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S</a:t>
            </a:r>
            <a:r>
              <a:rPr lang="de-CH" altLang="de-DE" sz="1700" dirty="0" smtClean="0">
                <a:solidFill>
                  <a:srgbClr val="0000FF"/>
                </a:solidFill>
                <a:cs typeface="Times New Roman" panose="02020603050405020304" pitchFamily="18" charset="0"/>
                <a:sym typeface="Wingdings" panose="05000000000000000000" pitchFamily="2" charset="2"/>
              </a:rPr>
              <a:t>. </a:t>
            </a:r>
            <a:r>
              <a:rPr lang="de-CH" altLang="de-DE" sz="1700" dirty="0">
                <a:solidFill>
                  <a:srgbClr val="0000FF"/>
                </a:solidFill>
                <a:cs typeface="Times New Roman" panose="02020603050405020304" pitchFamily="18" charset="0"/>
                <a:sym typeface="Wingdings" panose="05000000000000000000" pitchFamily="2" charset="2"/>
              </a:rPr>
              <a:t>Tool Nexusquotient mit Beispiel</a:t>
            </a:r>
            <a:endParaRPr lang="de-CH" altLang="de-DE" sz="17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691688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14</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16435"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Dividendenbesteuerung – Faktoren</a:t>
            </a:r>
            <a:r>
              <a:rPr lang="de-CH" altLang="de-DE" sz="1900" b="1" dirty="0" smtClean="0"/>
              <a:t/>
            </a:r>
            <a:br>
              <a:rPr lang="de-CH"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Art. 18 Abs. 1 und 20 Abs. 1bis DBG und Art. 7 Abs. 1 StHG</a:t>
            </a:r>
            <a:endParaRPr lang="de-DE" altLang="de-DE" sz="1900" dirty="0" smtClean="0"/>
          </a:p>
          <a:p>
            <a:pPr>
              <a:lnSpc>
                <a:spcPct val="100000"/>
              </a:lnSpc>
            </a:pPr>
            <a:endParaRPr lang="de-CH" altLang="de-DE" sz="1900" dirty="0"/>
          </a:p>
        </p:txBody>
      </p:sp>
      <p:sp>
        <p:nvSpPr>
          <p:cNvPr id="7" name="Rectangle 3"/>
          <p:cNvSpPr txBox="1">
            <a:spLocks noChangeArrowheads="1"/>
          </p:cNvSpPr>
          <p:nvPr/>
        </p:nvSpPr>
        <p:spPr>
          <a:xfrm>
            <a:off x="257504" y="2189020"/>
            <a:ext cx="8636218" cy="3865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ct val="100000"/>
              <a:buFont typeface="Arial" panose="020B0604020202020204" pitchFamily="34" charset="0"/>
              <a:buNone/>
            </a:pPr>
            <a:r>
              <a:rPr lang="de-CH" altLang="de-DE" sz="1700" dirty="0" smtClean="0"/>
              <a:t>Hintergrund für die Erhöhung Dividendenbesteuerung ist das </a:t>
            </a:r>
            <a:r>
              <a:rPr lang="de-CH" altLang="de-DE" sz="1700" dirty="0" smtClean="0">
                <a:solidFill>
                  <a:srgbClr val="FF0000"/>
                </a:solidFill>
              </a:rPr>
              <a:t>Prinzip einer rechtsformneutralen Besteuerung.</a:t>
            </a:r>
          </a:p>
          <a:p>
            <a:pPr marL="0" indent="0">
              <a:lnSpc>
                <a:spcPct val="100000"/>
              </a:lnSpc>
              <a:spcBef>
                <a:spcPts val="0"/>
              </a:spcBef>
              <a:buSzPct val="100000"/>
              <a:buFont typeface="Arial" panose="020B0604020202020204" pitchFamily="34" charset="0"/>
              <a:buNone/>
            </a:pPr>
            <a:endParaRPr lang="de-CH" altLang="de-DE" sz="1700" dirty="0" smtClean="0">
              <a:solidFill>
                <a:srgbClr val="FF0000"/>
              </a:solidFill>
            </a:endParaRPr>
          </a:p>
          <a:p>
            <a:pPr marL="0" indent="0">
              <a:lnSpc>
                <a:spcPct val="100000"/>
              </a:lnSpc>
              <a:spcBef>
                <a:spcPts val="0"/>
              </a:spcBef>
              <a:buSzPct val="100000"/>
              <a:buFont typeface="Arial" panose="020B0604020202020204" pitchFamily="34" charset="0"/>
              <a:buNone/>
            </a:pPr>
            <a:r>
              <a:rPr lang="de-CH" altLang="de-DE" sz="1700" dirty="0" smtClean="0"/>
              <a:t>Steuerrecht soll demnach Entscheid, ob Person ihr Unternehmen als Einzelunternehmer/in oder als Aktionär/in aufbauen will, nicht beeinflussen. Dabei spielen verschiedene Faktoren eine Rolle:</a:t>
            </a:r>
          </a:p>
          <a:p>
            <a:pPr marL="263525" indent="-263525">
              <a:lnSpc>
                <a:spcPct val="100000"/>
              </a:lnSpc>
              <a:spcBef>
                <a:spcPts val="0"/>
              </a:spcBef>
              <a:buClr>
                <a:srgbClr val="FF0000"/>
              </a:buClr>
              <a:buSzPct val="100000"/>
              <a:buFont typeface="Wingdings" panose="05000000000000000000" pitchFamily="2" charset="2"/>
              <a:buChar char="§"/>
            </a:pPr>
            <a:r>
              <a:rPr lang="de-CH" altLang="de-DE" sz="1700" dirty="0" smtClean="0"/>
              <a:t>Höhe Gewinnsteuer (Kapitalunternehmen);</a:t>
            </a:r>
          </a:p>
          <a:p>
            <a:pPr marL="263525" indent="-263525">
              <a:lnSpc>
                <a:spcPct val="100000"/>
              </a:lnSpc>
              <a:spcBef>
                <a:spcPts val="0"/>
              </a:spcBef>
              <a:buClr>
                <a:srgbClr val="FF0000"/>
              </a:buClr>
              <a:buSzPct val="100000"/>
              <a:buFont typeface="Wingdings" panose="05000000000000000000" pitchFamily="2" charset="2"/>
              <a:buChar char="§"/>
            </a:pPr>
            <a:r>
              <a:rPr lang="de-CH" altLang="de-DE" sz="1700" dirty="0" smtClean="0"/>
              <a:t>Höhe Einkommenssteuer;</a:t>
            </a:r>
          </a:p>
          <a:p>
            <a:pPr marL="263525" indent="-263525">
              <a:lnSpc>
                <a:spcPct val="100000"/>
              </a:lnSpc>
              <a:spcBef>
                <a:spcPts val="0"/>
              </a:spcBef>
              <a:buClr>
                <a:srgbClr val="FF0000"/>
              </a:buClr>
              <a:buSzPct val="100000"/>
              <a:buFont typeface="Wingdings" panose="05000000000000000000" pitchFamily="2" charset="2"/>
              <a:buChar char="§"/>
            </a:pPr>
            <a:r>
              <a:rPr lang="de-CH" altLang="de-DE" sz="1700" dirty="0" smtClean="0"/>
              <a:t>Höhe des Einkommens, das aus Unternehmen resultiert;</a:t>
            </a:r>
          </a:p>
          <a:p>
            <a:pPr marL="263525" indent="-263525">
              <a:lnSpc>
                <a:spcPct val="100000"/>
              </a:lnSpc>
              <a:spcBef>
                <a:spcPts val="0"/>
              </a:spcBef>
              <a:buClr>
                <a:srgbClr val="FF0000"/>
              </a:buClr>
              <a:buSzPct val="100000"/>
              <a:buFont typeface="Wingdings" panose="05000000000000000000" pitchFamily="2" charset="2"/>
              <a:buChar char="§"/>
            </a:pPr>
            <a:r>
              <a:rPr lang="de-CH" altLang="de-DE" sz="1700" dirty="0" smtClean="0"/>
              <a:t>Höhe Sozialabgaben, soweit diese nicht rentenbildend sind (Personenunternehmen);</a:t>
            </a:r>
          </a:p>
          <a:p>
            <a:pPr marL="263525" indent="-263525">
              <a:lnSpc>
                <a:spcPct val="100000"/>
              </a:lnSpc>
              <a:spcBef>
                <a:spcPts val="0"/>
              </a:spcBef>
              <a:buClr>
                <a:srgbClr val="FF0000"/>
              </a:buClr>
              <a:buSzPct val="100000"/>
              <a:buFont typeface="Wingdings" panose="05000000000000000000" pitchFamily="2" charset="2"/>
              <a:buChar char="§"/>
            </a:pPr>
            <a:r>
              <a:rPr lang="de-CH" altLang="de-DE" sz="1700" dirty="0" smtClean="0"/>
              <a:t>Höhe des im Unternehmen einbehaltenen Gewinns (Kapitalunternehmen);</a:t>
            </a:r>
          </a:p>
          <a:p>
            <a:pPr marL="263525" indent="-263525">
              <a:lnSpc>
                <a:spcPct val="100000"/>
              </a:lnSpc>
              <a:spcBef>
                <a:spcPts val="0"/>
              </a:spcBef>
              <a:buClr>
                <a:srgbClr val="FF0000"/>
              </a:buClr>
              <a:buSzPct val="100000"/>
              <a:buFont typeface="Wingdings" panose="05000000000000000000" pitchFamily="2" charset="2"/>
              <a:buChar char="§"/>
            </a:pPr>
            <a:r>
              <a:rPr lang="de-CH" altLang="de-DE" sz="1700" dirty="0" smtClean="0"/>
              <a:t>Kapitalsteuer (Kapitalunternehmen); </a:t>
            </a:r>
          </a:p>
          <a:p>
            <a:pPr marL="263525" indent="-263525">
              <a:lnSpc>
                <a:spcPct val="100000"/>
              </a:lnSpc>
              <a:spcBef>
                <a:spcPts val="0"/>
              </a:spcBef>
              <a:buClr>
                <a:srgbClr val="FF0000"/>
              </a:buClr>
              <a:buSzPct val="100000"/>
              <a:buFont typeface="Wingdings" panose="05000000000000000000" pitchFamily="2" charset="2"/>
              <a:buChar char="§"/>
            </a:pPr>
            <a:r>
              <a:rPr lang="de-CH" altLang="de-DE" sz="1700" dirty="0" smtClean="0"/>
              <a:t>Emissionsabgabe (Kapitalunternehmen);</a:t>
            </a:r>
          </a:p>
          <a:p>
            <a:pPr marL="263525" indent="-263525">
              <a:lnSpc>
                <a:spcPct val="100000"/>
              </a:lnSpc>
              <a:spcBef>
                <a:spcPts val="0"/>
              </a:spcBef>
              <a:buClr>
                <a:srgbClr val="FF0000"/>
              </a:buClr>
              <a:buSzPct val="100000"/>
              <a:buFont typeface="Wingdings" panose="05000000000000000000" pitchFamily="2" charset="2"/>
              <a:buChar char="§"/>
            </a:pPr>
            <a:r>
              <a:rPr lang="de-CH" altLang="de-DE" sz="1700" dirty="0" smtClean="0"/>
              <a:t>Vermögenssteuer.</a:t>
            </a:r>
            <a:endParaRPr lang="de-DE" altLang="de-DE" sz="1700" dirty="0"/>
          </a:p>
        </p:txBody>
      </p:sp>
    </p:spTree>
    <p:extLst>
      <p:ext uri="{BB962C8B-B14F-4D97-AF65-F5344CB8AC3E}">
        <p14:creationId xmlns:p14="http://schemas.microsoft.com/office/powerpoint/2010/main" val="1221211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15</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17457"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Dividendenbesteuerung – </a:t>
            </a:r>
            <a:r>
              <a:rPr lang="de-DE" altLang="de-DE" sz="1900" b="1" dirty="0" smtClean="0"/>
              <a:t>Beispiel Aargau I</a:t>
            </a:r>
            <a:r>
              <a:rPr lang="de-CH" altLang="de-DE" sz="1900" b="1" dirty="0" smtClean="0"/>
              <a:t/>
            </a:r>
            <a:br>
              <a:rPr lang="de-CH"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Art. 20 Abs. 1bis DBG, §§ 27b und 29 StG AG</a:t>
            </a:r>
            <a:endParaRPr lang="de-CH" altLang="de-DE" sz="1900" dirty="0"/>
          </a:p>
        </p:txBody>
      </p:sp>
      <p:sp>
        <p:nvSpPr>
          <p:cNvPr id="14" name="Rectangle 3"/>
          <p:cNvSpPr txBox="1">
            <a:spLocks noChangeArrowheads="1"/>
          </p:cNvSpPr>
          <p:nvPr/>
        </p:nvSpPr>
        <p:spPr>
          <a:xfrm>
            <a:off x="257503" y="2099630"/>
            <a:ext cx="8636219" cy="3945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225" lvl="1" indent="-1800225">
              <a:buClr>
                <a:srgbClr val="339966"/>
              </a:buClr>
              <a:buSzPct val="125000"/>
              <a:buFont typeface="Arial" panose="020B0604020202020204" pitchFamily="34" charset="0"/>
              <a:buNone/>
            </a:pPr>
            <a:r>
              <a:rPr lang="de-CH" altLang="de-DE" sz="1500" dirty="0" smtClean="0">
                <a:solidFill>
                  <a:srgbClr val="0000FF"/>
                </a:solidFill>
                <a:sym typeface="Wingdings" panose="05000000000000000000" pitchFamily="2" charset="2"/>
              </a:rPr>
              <a:t>Ausgangslage: 	NP A, wohnhaft Aarau, ledig, hat folgende Varianten: 1. Erwerbseinkommen netto CHF 300'000, Gewinn X AG CHF 100'000, 2. Erwerbseinkommen netto CHF 150'000, Dividende 100 % CHF 150'000, Gewinn XY AG 250'000</a:t>
            </a:r>
          </a:p>
          <a:p>
            <a:pPr marL="358775" lvl="1" indent="-358775">
              <a:buClr>
                <a:srgbClr val="339966"/>
              </a:buClr>
              <a:buSzPct val="125000"/>
              <a:buFont typeface="Arial" panose="020B0604020202020204" pitchFamily="34" charset="0"/>
              <a:buNone/>
            </a:pPr>
            <a:endParaRPr lang="de-CH" altLang="de-DE" sz="1500" dirty="0" smtClean="0">
              <a:sym typeface="Wingdings" panose="05000000000000000000" pitchFamily="2" charset="2"/>
            </a:endParaRPr>
          </a:p>
          <a:p>
            <a:pPr marL="358775" lvl="1" indent="-358775">
              <a:buClr>
                <a:srgbClr val="339966"/>
              </a:buClr>
              <a:buSzPct val="125000"/>
              <a:buFont typeface="Arial" panose="020B0604020202020204" pitchFamily="34" charset="0"/>
              <a:buNone/>
              <a:tabLst>
                <a:tab pos="2508250" algn="l"/>
                <a:tab pos="4127500" algn="r"/>
                <a:tab pos="4660900" algn="l"/>
                <a:tab pos="6280150" algn="r"/>
                <a:tab pos="6813550" algn="l"/>
                <a:tab pos="8431213" algn="r"/>
                <a:tab pos="9958388" algn="r"/>
              </a:tabLst>
            </a:pPr>
            <a:r>
              <a:rPr lang="de-CH" altLang="de-DE" sz="1500" dirty="0" smtClean="0">
                <a:solidFill>
                  <a:srgbClr val="FF0000"/>
                </a:solidFill>
                <a:sym typeface="Wingdings" panose="05000000000000000000" pitchFamily="2" charset="2"/>
              </a:rPr>
              <a:t>1. 	Variante</a:t>
            </a:r>
            <a:r>
              <a:rPr lang="de-CH" altLang="de-DE" sz="1500" dirty="0" smtClean="0">
                <a:sym typeface="Wingdings" panose="05000000000000000000" pitchFamily="2" charset="2"/>
              </a:rPr>
              <a:t>		NP		JP		Total</a:t>
            </a:r>
          </a:p>
          <a:p>
            <a:pPr marL="357188" lvl="2" indent="0">
              <a:buClr>
                <a:srgbClr val="339966"/>
              </a:buClr>
              <a:buSzPct val="125000"/>
              <a:buFont typeface="Arial" panose="020B0604020202020204" pitchFamily="34" charset="0"/>
              <a:buNone/>
              <a:tabLst>
                <a:tab pos="2508250" algn="l"/>
                <a:tab pos="4127500" algn="r"/>
                <a:tab pos="4660900" algn="l"/>
                <a:tab pos="6280150" algn="r"/>
                <a:tab pos="6813550" algn="l"/>
                <a:tab pos="8431213" algn="r"/>
                <a:tab pos="9958388" algn="r"/>
              </a:tabLst>
            </a:pPr>
            <a:r>
              <a:rPr lang="de-CH" altLang="de-DE" sz="1500" dirty="0" smtClean="0">
                <a:sym typeface="Wingdings" panose="05000000000000000000" pitchFamily="2" charset="2"/>
              </a:rPr>
              <a:t>Kantonssteuer 	CHF	31'077.80	CHF	9'295.00</a:t>
            </a:r>
          </a:p>
          <a:p>
            <a:pPr marL="357188" lvl="2" indent="0">
              <a:buClr>
                <a:srgbClr val="339966"/>
              </a:buClr>
              <a:buSzPct val="125000"/>
              <a:buFont typeface="Arial" panose="020B0604020202020204" pitchFamily="34" charset="0"/>
              <a:buNone/>
              <a:tabLst>
                <a:tab pos="2508250" algn="l"/>
                <a:tab pos="4127500" algn="r"/>
                <a:tab pos="4660900" algn="l"/>
                <a:tab pos="6280150" algn="r"/>
                <a:tab pos="6813550" algn="l"/>
                <a:tab pos="8431213" algn="r"/>
                <a:tab pos="9958388" algn="r"/>
              </a:tabLst>
            </a:pPr>
            <a:r>
              <a:rPr lang="de-CH" altLang="de-DE" sz="1500" dirty="0" smtClean="0">
                <a:sym typeface="Wingdings" panose="05000000000000000000" pitchFamily="2" charset="2"/>
              </a:rPr>
              <a:t>Gemeindesteuer	"	26'915.60</a:t>
            </a:r>
          </a:p>
          <a:p>
            <a:pPr marL="357188" lvl="2" indent="0">
              <a:buClr>
                <a:srgbClr val="339966"/>
              </a:buClr>
              <a:buSzPct val="125000"/>
              <a:buFont typeface="Arial" panose="020B0604020202020204" pitchFamily="34" charset="0"/>
              <a:buNone/>
              <a:tabLst>
                <a:tab pos="2508250" algn="l"/>
                <a:tab pos="4127500" algn="r"/>
                <a:tab pos="4660900" algn="l"/>
                <a:tab pos="6280150" algn="r"/>
                <a:tab pos="6813550" algn="l"/>
                <a:tab pos="8431213" algn="r"/>
                <a:tab pos="9958388" algn="r"/>
              </a:tabLst>
            </a:pPr>
            <a:r>
              <a:rPr lang="de-CH" altLang="de-DE" sz="1500" dirty="0" smtClean="0">
                <a:sym typeface="Wingdings" panose="05000000000000000000" pitchFamily="2" charset="2"/>
              </a:rPr>
              <a:t>Direkte Bundessteuer	</a:t>
            </a:r>
            <a:r>
              <a:rPr lang="de-CH" altLang="de-DE" sz="1500" u="sng" dirty="0" smtClean="0">
                <a:sym typeface="Wingdings" panose="05000000000000000000" pitchFamily="2" charset="2"/>
              </a:rPr>
              <a:t>"	26'761.60</a:t>
            </a:r>
            <a:r>
              <a:rPr lang="de-CH" altLang="de-DE" sz="1500" dirty="0" smtClean="0">
                <a:sym typeface="Wingdings" panose="05000000000000000000" pitchFamily="2" charset="2"/>
              </a:rPr>
              <a:t>	</a:t>
            </a:r>
            <a:r>
              <a:rPr lang="de-CH" altLang="de-DE" sz="1500" u="sng" dirty="0" smtClean="0">
                <a:sym typeface="Wingdings" panose="05000000000000000000" pitchFamily="2" charset="2"/>
              </a:rPr>
              <a:t>"	8'500.00</a:t>
            </a:r>
          </a:p>
          <a:p>
            <a:pPr marL="357188" lvl="2" indent="0">
              <a:buClr>
                <a:srgbClr val="339966"/>
              </a:buClr>
              <a:buSzPct val="125000"/>
              <a:buFont typeface="Arial" panose="020B0604020202020204" pitchFamily="34" charset="0"/>
              <a:buNone/>
              <a:tabLst>
                <a:tab pos="2508250" algn="l"/>
                <a:tab pos="4127500" algn="r"/>
                <a:tab pos="4660900" algn="l"/>
                <a:tab pos="6280150" algn="r"/>
                <a:tab pos="6813550" algn="l"/>
                <a:tab pos="8431213" algn="r"/>
                <a:tab pos="9958388" algn="r"/>
              </a:tabLst>
            </a:pPr>
            <a:r>
              <a:rPr lang="de-CH" altLang="de-DE" sz="1500" dirty="0" smtClean="0">
                <a:sym typeface="Wingdings" panose="05000000000000000000" pitchFamily="2" charset="2"/>
              </a:rPr>
              <a:t>Total	</a:t>
            </a:r>
            <a:r>
              <a:rPr lang="de-CH" altLang="de-DE" sz="1500" u="sng" dirty="0" smtClean="0">
                <a:sym typeface="Wingdings" panose="05000000000000000000" pitchFamily="2" charset="2"/>
              </a:rPr>
              <a:t>CHF	84'755.00</a:t>
            </a:r>
            <a:r>
              <a:rPr lang="de-CH" altLang="de-DE" sz="1500" dirty="0" smtClean="0">
                <a:sym typeface="Wingdings" panose="05000000000000000000" pitchFamily="2" charset="2"/>
              </a:rPr>
              <a:t>	</a:t>
            </a:r>
            <a:r>
              <a:rPr lang="de-CH" altLang="de-DE" sz="1500" u="sng" dirty="0" smtClean="0">
                <a:sym typeface="Wingdings" panose="05000000000000000000" pitchFamily="2" charset="2"/>
              </a:rPr>
              <a:t>CHF	17'795.00</a:t>
            </a:r>
            <a:r>
              <a:rPr lang="de-CH" altLang="de-DE" sz="1500" dirty="0" smtClean="0">
                <a:sym typeface="Wingdings" panose="05000000000000000000" pitchFamily="2" charset="2"/>
              </a:rPr>
              <a:t>	</a:t>
            </a:r>
            <a:r>
              <a:rPr lang="de-CH" altLang="de-DE" sz="1500" u="sng" dirty="0" smtClean="0">
                <a:sym typeface="Wingdings" panose="05000000000000000000" pitchFamily="2" charset="2"/>
              </a:rPr>
              <a:t>CHF	102'550.00</a:t>
            </a:r>
          </a:p>
          <a:p>
            <a:pPr marL="357188" lvl="2" indent="-357188">
              <a:buClr>
                <a:srgbClr val="339966"/>
              </a:buClr>
              <a:buSzPct val="125000"/>
              <a:buFont typeface="Arial" panose="020B0604020202020204" pitchFamily="34" charset="0"/>
              <a:buNone/>
              <a:tabLst>
                <a:tab pos="2508250" algn="l"/>
                <a:tab pos="4127500" algn="r"/>
                <a:tab pos="4660900" algn="l"/>
                <a:tab pos="6280150" algn="r"/>
                <a:tab pos="6813550" algn="l"/>
                <a:tab pos="8431213" algn="r"/>
                <a:tab pos="9958388" algn="r"/>
              </a:tabLst>
            </a:pPr>
            <a:r>
              <a:rPr lang="de-CH" altLang="de-DE" sz="1500" dirty="0" smtClean="0">
                <a:solidFill>
                  <a:srgbClr val="FF0000"/>
                </a:solidFill>
                <a:sym typeface="Wingdings" panose="05000000000000000000" pitchFamily="2" charset="2"/>
              </a:rPr>
              <a:t>2.	Variante</a:t>
            </a:r>
          </a:p>
          <a:p>
            <a:pPr marL="357188" lvl="2" indent="0">
              <a:buClr>
                <a:srgbClr val="339966"/>
              </a:buClr>
              <a:buSzPct val="125000"/>
              <a:buFont typeface="Arial" panose="020B0604020202020204" pitchFamily="34" charset="0"/>
              <a:buNone/>
              <a:tabLst>
                <a:tab pos="2508250" algn="l"/>
                <a:tab pos="4127500" algn="r"/>
                <a:tab pos="4660900" algn="l"/>
                <a:tab pos="6280150" algn="r"/>
                <a:tab pos="6813550" algn="l"/>
                <a:tab pos="8431213" algn="r"/>
                <a:tab pos="9958388" algn="r"/>
              </a:tabLst>
            </a:pPr>
            <a:r>
              <a:rPr lang="de-CH" altLang="de-DE" sz="1500" dirty="0" smtClean="0">
                <a:sym typeface="Wingdings" panose="05000000000000000000" pitchFamily="2" charset="2"/>
              </a:rPr>
              <a:t>Kantonssteuer 	CHF	22'257.80	CHF	23'237.50</a:t>
            </a:r>
          </a:p>
          <a:p>
            <a:pPr marL="357188" lvl="2" indent="0">
              <a:buClr>
                <a:srgbClr val="339966"/>
              </a:buClr>
              <a:buSzPct val="125000"/>
              <a:buFont typeface="Arial" panose="020B0604020202020204" pitchFamily="34" charset="0"/>
              <a:buNone/>
              <a:tabLst>
                <a:tab pos="2508250" algn="l"/>
                <a:tab pos="4127500" algn="r"/>
                <a:tab pos="4660900" algn="l"/>
                <a:tab pos="6280150" algn="r"/>
                <a:tab pos="6813550" algn="l"/>
                <a:tab pos="8431213" algn="r"/>
                <a:tab pos="9958388" algn="r"/>
              </a:tabLst>
            </a:pPr>
            <a:r>
              <a:rPr lang="de-CH" altLang="de-DE" sz="1500" dirty="0" smtClean="0">
                <a:sym typeface="Wingdings" panose="05000000000000000000" pitchFamily="2" charset="2"/>
              </a:rPr>
              <a:t>Gemeindesteuer	"	19'276.80</a:t>
            </a:r>
          </a:p>
          <a:p>
            <a:pPr marL="357188" lvl="2" indent="0">
              <a:buClr>
                <a:srgbClr val="339966"/>
              </a:buClr>
              <a:buSzPct val="125000"/>
              <a:buFont typeface="Arial" panose="020B0604020202020204" pitchFamily="34" charset="0"/>
              <a:buNone/>
              <a:tabLst>
                <a:tab pos="2508250" algn="l"/>
                <a:tab pos="4127500" algn="r"/>
                <a:tab pos="4660900" algn="l"/>
                <a:tab pos="6280150" algn="r"/>
                <a:tab pos="6813550" algn="l"/>
                <a:tab pos="8431213" algn="r"/>
                <a:tab pos="9958388" algn="r"/>
              </a:tabLst>
            </a:pPr>
            <a:r>
              <a:rPr lang="de-CH" altLang="de-DE" sz="1500" dirty="0" smtClean="0">
                <a:sym typeface="Wingdings" panose="05000000000000000000" pitchFamily="2" charset="2"/>
              </a:rPr>
              <a:t>Direkte Bundessteuer	</a:t>
            </a:r>
            <a:r>
              <a:rPr lang="de-CH" altLang="de-DE" sz="1500" u="sng" dirty="0" smtClean="0">
                <a:sym typeface="Wingdings" panose="05000000000000000000" pitchFamily="2" charset="2"/>
              </a:rPr>
              <a:t>"	16'861.60</a:t>
            </a:r>
            <a:r>
              <a:rPr lang="de-CH" altLang="de-DE" sz="1500" dirty="0" smtClean="0">
                <a:sym typeface="Wingdings" panose="05000000000000000000" pitchFamily="2" charset="2"/>
              </a:rPr>
              <a:t>	</a:t>
            </a:r>
            <a:r>
              <a:rPr lang="de-CH" altLang="de-DE" sz="1500" u="sng" dirty="0" smtClean="0">
                <a:sym typeface="Wingdings" panose="05000000000000000000" pitchFamily="2" charset="2"/>
              </a:rPr>
              <a:t>"	21'250.00</a:t>
            </a:r>
          </a:p>
          <a:p>
            <a:pPr marL="357188" lvl="2" indent="0">
              <a:buClr>
                <a:srgbClr val="339966"/>
              </a:buClr>
              <a:buSzPct val="125000"/>
              <a:buFont typeface="Arial" panose="020B0604020202020204" pitchFamily="34" charset="0"/>
              <a:buNone/>
              <a:tabLst>
                <a:tab pos="2508250" algn="l"/>
                <a:tab pos="4127500" algn="r"/>
                <a:tab pos="4660900" algn="l"/>
                <a:tab pos="6280150" algn="r"/>
                <a:tab pos="6813550" algn="l"/>
                <a:tab pos="8431213" algn="r"/>
                <a:tab pos="9958388" algn="r"/>
              </a:tabLst>
            </a:pPr>
            <a:r>
              <a:rPr lang="de-CH" altLang="de-DE" sz="1500" dirty="0" smtClean="0">
                <a:sym typeface="Wingdings" panose="05000000000000000000" pitchFamily="2" charset="2"/>
              </a:rPr>
              <a:t>Total	</a:t>
            </a:r>
            <a:r>
              <a:rPr lang="de-CH" altLang="de-DE" sz="1500" u="sng" dirty="0" smtClean="0">
                <a:sym typeface="Wingdings" panose="05000000000000000000" pitchFamily="2" charset="2"/>
              </a:rPr>
              <a:t>CHF	58'396.20</a:t>
            </a:r>
            <a:r>
              <a:rPr lang="de-CH" altLang="de-DE" sz="1500" dirty="0" smtClean="0">
                <a:sym typeface="Wingdings" panose="05000000000000000000" pitchFamily="2" charset="2"/>
              </a:rPr>
              <a:t>	</a:t>
            </a:r>
            <a:r>
              <a:rPr lang="de-CH" altLang="de-DE" sz="1500" u="sng" dirty="0" smtClean="0">
                <a:sym typeface="Wingdings" panose="05000000000000000000" pitchFamily="2" charset="2"/>
              </a:rPr>
              <a:t>CHF	44'487.50</a:t>
            </a:r>
            <a:r>
              <a:rPr lang="de-CH" altLang="de-DE" sz="1500" dirty="0" smtClean="0">
                <a:sym typeface="Wingdings" panose="05000000000000000000" pitchFamily="2" charset="2"/>
              </a:rPr>
              <a:t>	</a:t>
            </a:r>
            <a:r>
              <a:rPr lang="de-CH" altLang="de-DE" sz="1500" u="sng" dirty="0" smtClean="0">
                <a:sym typeface="Wingdings" panose="05000000000000000000" pitchFamily="2" charset="2"/>
              </a:rPr>
              <a:t>CHF	102'883.70</a:t>
            </a:r>
          </a:p>
          <a:p>
            <a:pPr marL="357188" lvl="2" indent="0">
              <a:buClr>
                <a:srgbClr val="339966"/>
              </a:buClr>
              <a:buSzPct val="125000"/>
              <a:buFont typeface="Arial" panose="020B0604020202020204" pitchFamily="34" charset="0"/>
              <a:buNone/>
              <a:tabLst>
                <a:tab pos="3586163" algn="l"/>
                <a:tab pos="5286375" algn="r"/>
              </a:tabLst>
            </a:pPr>
            <a:endParaRPr lang="de-CH" altLang="de-DE" sz="1500" dirty="0">
              <a:sym typeface="Wingdings" panose="05000000000000000000" pitchFamily="2" charset="2"/>
            </a:endParaRPr>
          </a:p>
        </p:txBody>
      </p:sp>
    </p:spTree>
    <p:extLst>
      <p:ext uri="{BB962C8B-B14F-4D97-AF65-F5344CB8AC3E}">
        <p14:creationId xmlns:p14="http://schemas.microsoft.com/office/powerpoint/2010/main" val="1789767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16</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18473"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Dividendenbesteuerung – </a:t>
            </a:r>
            <a:r>
              <a:rPr lang="de-DE" altLang="de-DE" sz="1900" b="1" dirty="0" smtClean="0"/>
              <a:t>Beispiel Aargau II</a:t>
            </a:r>
            <a:r>
              <a:rPr lang="de-CH" altLang="de-DE" sz="1900" b="1" dirty="0" smtClean="0"/>
              <a:t/>
            </a:r>
            <a:br>
              <a:rPr lang="de-CH"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Art. 20 Abs. 1bis DBG, §§ 27b und 29 StG AG</a:t>
            </a:r>
            <a:endParaRPr lang="de-CH" altLang="de-DE" sz="1900" dirty="0"/>
          </a:p>
        </p:txBody>
      </p:sp>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089" y="1856509"/>
            <a:ext cx="7457676" cy="4664388"/>
          </a:xfrm>
          <a:prstGeom prst="rect">
            <a:avLst/>
          </a:prstGeom>
          <a:ln>
            <a:solidFill>
              <a:schemeClr val="bg1"/>
            </a:solidFill>
          </a:ln>
        </p:spPr>
      </p:pic>
      <p:sp>
        <p:nvSpPr>
          <p:cNvPr id="12" name="Ellipse 11"/>
          <p:cNvSpPr/>
          <p:nvPr/>
        </p:nvSpPr>
        <p:spPr>
          <a:xfrm>
            <a:off x="6898708" y="4246448"/>
            <a:ext cx="1350218" cy="406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Abgerundetes Rechteck 12"/>
          <p:cNvSpPr/>
          <p:nvPr/>
        </p:nvSpPr>
        <p:spPr>
          <a:xfrm>
            <a:off x="558638" y="5536934"/>
            <a:ext cx="7671692" cy="3615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64921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17</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19492"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Steuerplanung – Patentbox </a:t>
            </a:r>
            <a:r>
              <a:rPr lang="de-DE" altLang="de-DE" sz="1900" b="1" dirty="0" smtClean="0"/>
              <a:t>I</a:t>
            </a:r>
            <a:br>
              <a:rPr lang="de-DE"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en-US" altLang="de-DE" sz="1900" dirty="0"/>
              <a:t>Art. 8a (NP) und 24a f. (JP) StHG, §§ 27a (NP) und 68a StG AG (JP)</a:t>
            </a:r>
            <a:endParaRPr lang="de-CH" altLang="de-DE" sz="1900" dirty="0"/>
          </a:p>
        </p:txBody>
      </p:sp>
      <p:sp>
        <p:nvSpPr>
          <p:cNvPr id="11" name="Rectangle 3"/>
          <p:cNvSpPr txBox="1">
            <a:spLocks noChangeArrowheads="1"/>
          </p:cNvSpPr>
          <p:nvPr/>
        </p:nvSpPr>
        <p:spPr>
          <a:xfrm>
            <a:off x="257504" y="2092043"/>
            <a:ext cx="8636218" cy="40324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Font typeface="Arial" panose="020B0604020202020204" pitchFamily="34" charset="0"/>
              <a:buNone/>
            </a:pPr>
            <a:r>
              <a:rPr lang="de-CH" altLang="de-DE" sz="1700" dirty="0" smtClean="0"/>
              <a:t>Mit STAF wird eine für Kantone verbindliche Patentbox für PU und KU eingeführt. Gewinne aus Patent und aus vergleichbaren Rechten, die grundsätzlich in der Schweiz entwickelt worden sind, können privilegiert versteuert werden. Die </a:t>
            </a:r>
            <a:r>
              <a:rPr lang="de-CH" altLang="de-DE" sz="1700" dirty="0" smtClean="0">
                <a:solidFill>
                  <a:srgbClr val="FF0000"/>
                </a:solidFill>
              </a:rPr>
              <a:t>Ermässigung beträgt maximal 90 %, </a:t>
            </a:r>
            <a:r>
              <a:rPr lang="de-CH" altLang="de-DE" sz="1700" dirty="0" smtClean="0"/>
              <a:t>wobei die Kantone einen tieferen Satz festlegen können.</a:t>
            </a:r>
          </a:p>
          <a:p>
            <a:pPr marL="0" indent="0">
              <a:buSzPct val="100000"/>
              <a:buFont typeface="Arial" panose="020B0604020202020204" pitchFamily="34" charset="0"/>
              <a:buNone/>
            </a:pPr>
            <a:r>
              <a:rPr lang="de-CH" altLang="de-DE" sz="1700" dirty="0" smtClean="0">
                <a:solidFill>
                  <a:srgbClr val="FF0000"/>
                </a:solidFill>
              </a:rPr>
              <a:t>§ 68a Abs. 1 und 2 StG AG</a:t>
            </a:r>
            <a:endParaRPr lang="de-CH" altLang="de-DE" sz="1700" baseline="30000" dirty="0" smtClean="0"/>
          </a:p>
          <a:p>
            <a:pPr marL="261938" indent="-261938">
              <a:buSzPct val="100000"/>
              <a:buFont typeface="Arial" panose="020B0604020202020204" pitchFamily="34" charset="0"/>
              <a:buNone/>
            </a:pPr>
            <a:r>
              <a:rPr lang="de-CH" altLang="de-DE" sz="1700" baseline="30000" dirty="0" smtClean="0"/>
              <a:t>1</a:t>
            </a:r>
            <a:r>
              <a:rPr lang="de-CH" altLang="de-DE" sz="1700" dirty="0" smtClean="0"/>
              <a:t> 	Reingewinn aus Patenten und vergleichbaren Rechten wird auf Antrag steuerpflichtigen Person im Verhältnis qualifizierenden Forschungs- und Entwicklungsaufwandes zum gesamten Forschungs- und Entwicklungsaufwand pro Patent oder pro vergleichbares Recht (Nexusquotient) mit einer Ermässigung von 90 % in die Berechnung des steuerbaren Reingewinns einbezogen.</a:t>
            </a:r>
          </a:p>
          <a:p>
            <a:pPr marL="261938" indent="-261938">
              <a:buSzPct val="100000"/>
              <a:buFont typeface="Arial" panose="020B0604020202020204" pitchFamily="34" charset="0"/>
              <a:buNone/>
            </a:pPr>
            <a:endParaRPr lang="de-CH" altLang="de-DE" sz="1700" baseline="30000" dirty="0" smtClean="0"/>
          </a:p>
          <a:p>
            <a:pPr marL="261938" indent="-261938">
              <a:buSzPct val="100000"/>
              <a:buFont typeface="Arial" panose="020B0604020202020204" pitchFamily="34" charset="0"/>
              <a:buNone/>
            </a:pPr>
            <a:r>
              <a:rPr lang="de-CH" altLang="de-DE" sz="1700" baseline="30000" dirty="0" smtClean="0"/>
              <a:t>2</a:t>
            </a:r>
            <a:r>
              <a:rPr lang="de-CH" altLang="de-DE" sz="1700" dirty="0" smtClean="0"/>
              <a:t> 	Reingewinn aus Patenten und vergleichbaren Rechten, die in Produkten enthalten sind, ermittelt sich, indem Reingewinn aus diesen Produkten jeweils um 6 % der diesen Produkten zugewiesenen Kosten sowie um das Markenentgelt vermindert wird.</a:t>
            </a:r>
            <a:endParaRPr lang="de-DE" altLang="de-DE" sz="1700" dirty="0"/>
          </a:p>
        </p:txBody>
      </p:sp>
    </p:spTree>
    <p:extLst>
      <p:ext uri="{BB962C8B-B14F-4D97-AF65-F5344CB8AC3E}">
        <p14:creationId xmlns:p14="http://schemas.microsoft.com/office/powerpoint/2010/main" val="2460542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18</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20514"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Steuerplanung – Patentbox </a:t>
            </a:r>
            <a:r>
              <a:rPr lang="de-DE" altLang="de-DE" sz="1900" b="1" dirty="0" smtClean="0"/>
              <a:t>II</a:t>
            </a:r>
            <a:br>
              <a:rPr lang="de-DE"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en-US" altLang="de-DE" sz="1900" dirty="0"/>
              <a:t>Art. 8a (NP) und 24a f. (JP) StHG, §§ 27a (NP) und 68a StG AG (JP)</a:t>
            </a:r>
            <a:endParaRPr lang="de-CH" altLang="de-DE" sz="1900" dirty="0"/>
          </a:p>
        </p:txBody>
      </p:sp>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504" y="1856509"/>
            <a:ext cx="8631190" cy="4460210"/>
          </a:xfrm>
          <a:prstGeom prst="rect">
            <a:avLst/>
          </a:prstGeom>
        </p:spPr>
      </p:pic>
      <p:sp>
        <p:nvSpPr>
          <p:cNvPr id="12" name="Ellipse 11"/>
          <p:cNvSpPr/>
          <p:nvPr/>
        </p:nvSpPr>
        <p:spPr>
          <a:xfrm>
            <a:off x="7841673" y="2690741"/>
            <a:ext cx="1130871" cy="1078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750276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19</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21535"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8631190"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Steuerplanung – Patentbox </a:t>
            </a:r>
            <a:r>
              <a:rPr lang="de-DE" altLang="de-DE" sz="1900" b="1" dirty="0" smtClean="0"/>
              <a:t>III</a:t>
            </a:r>
            <a:br>
              <a:rPr lang="de-DE"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Nexusquotient – Art. 4 Bundesverordnung Besteuerung Gewinne aus Patenten …</a:t>
            </a:r>
            <a:endParaRPr lang="de-CH" altLang="de-DE" sz="1900" dirty="0"/>
          </a:p>
        </p:txBody>
      </p:sp>
      <p:sp>
        <p:nvSpPr>
          <p:cNvPr id="11" name="Rectangle 3"/>
          <p:cNvSpPr txBox="1">
            <a:spLocks noChangeArrowheads="1"/>
          </p:cNvSpPr>
          <p:nvPr/>
        </p:nvSpPr>
        <p:spPr>
          <a:xfrm>
            <a:off x="257504" y="2072146"/>
            <a:ext cx="8631190" cy="4356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ct val="100000"/>
              <a:buFont typeface="Arial" panose="020B0604020202020204" pitchFamily="34" charset="0"/>
              <a:buNone/>
            </a:pPr>
            <a:r>
              <a:rPr lang="de-CH" sz="1600" dirty="0" smtClean="0"/>
              <a:t>Nexusquotient beträgt max. 100 %. Berechnet sich pro Produkt und Steuerperiode nach folgenden Formel:</a:t>
            </a:r>
          </a:p>
          <a:p>
            <a:pPr marL="0" indent="0">
              <a:lnSpc>
                <a:spcPct val="100000"/>
              </a:lnSpc>
              <a:spcBef>
                <a:spcPts val="0"/>
              </a:spcBef>
              <a:buSzPct val="100000"/>
              <a:buFont typeface="Arial" panose="020B0604020202020204" pitchFamily="34" charset="0"/>
              <a:buNone/>
            </a:pPr>
            <a:endParaRPr lang="de-CH" sz="1600" dirty="0" smtClean="0"/>
          </a:p>
          <a:p>
            <a:pPr marL="711200" indent="-711200">
              <a:lnSpc>
                <a:spcPct val="100000"/>
              </a:lnSpc>
              <a:spcBef>
                <a:spcPts val="0"/>
              </a:spcBef>
              <a:buSzPct val="100000"/>
              <a:buFont typeface="Arial" panose="020B0604020202020204" pitchFamily="34" charset="0"/>
              <a:buNone/>
            </a:pPr>
            <a:endParaRPr lang="de-CH" sz="1600" dirty="0" smtClean="0">
              <a:solidFill>
                <a:srgbClr val="FF0000"/>
              </a:solidFill>
            </a:endParaRPr>
          </a:p>
          <a:p>
            <a:pPr marL="711200" indent="-711200">
              <a:lnSpc>
                <a:spcPct val="100000"/>
              </a:lnSpc>
              <a:spcBef>
                <a:spcPts val="0"/>
              </a:spcBef>
              <a:buSzPct val="100000"/>
              <a:buFont typeface="Arial" panose="020B0604020202020204" pitchFamily="34" charset="0"/>
              <a:buNone/>
            </a:pPr>
            <a:r>
              <a:rPr lang="de-CH" sz="1600" dirty="0" smtClean="0">
                <a:solidFill>
                  <a:srgbClr val="FF0000"/>
                </a:solidFill>
              </a:rPr>
              <a:t>a</a:t>
            </a:r>
            <a:r>
              <a:rPr lang="de-CH" sz="1600" dirty="0" smtClean="0"/>
              <a:t> 	sämtlicher Patent, vergleichbaren Recht oder Produkt zurechenbarer, bisher angefallener Aufwand für F &amp; E, welche steuerpflichtige Person selbst im Inland durchgeführt hat;</a:t>
            </a:r>
          </a:p>
          <a:p>
            <a:pPr marL="711200" indent="-711200">
              <a:lnSpc>
                <a:spcPct val="100000"/>
              </a:lnSpc>
              <a:spcBef>
                <a:spcPts val="0"/>
              </a:spcBef>
              <a:buSzPct val="100000"/>
              <a:buFont typeface="Arial" panose="020B0604020202020204" pitchFamily="34" charset="0"/>
              <a:buNone/>
            </a:pPr>
            <a:r>
              <a:rPr lang="de-CH" sz="1600" dirty="0" smtClean="0">
                <a:solidFill>
                  <a:srgbClr val="FF0000"/>
                </a:solidFill>
              </a:rPr>
              <a:t>b</a:t>
            </a:r>
            <a:r>
              <a:rPr lang="de-CH" sz="1600" dirty="0" smtClean="0"/>
              <a:t> 	sämtlicher Patent, vergleichbaren Recht oder Produkt zurechenbarer, bei der steuerpflichtigen Person bisher angefallener Aufwand für F &amp; E, die Konzerngesellschaften nach Art. 963 OR im Inland oder unabhängige Dritte im Inland oder Ausland durchgeführt haben;</a:t>
            </a:r>
          </a:p>
          <a:p>
            <a:pPr marL="711200" indent="-711200">
              <a:lnSpc>
                <a:spcPct val="100000"/>
              </a:lnSpc>
              <a:spcBef>
                <a:spcPts val="0"/>
              </a:spcBef>
              <a:buSzPct val="100000"/>
              <a:buFont typeface="Arial" panose="020B0604020202020204" pitchFamily="34" charset="0"/>
              <a:buNone/>
            </a:pPr>
            <a:r>
              <a:rPr lang="de-CH" sz="1600" dirty="0" smtClean="0">
                <a:solidFill>
                  <a:srgbClr val="FF0000"/>
                </a:solidFill>
              </a:rPr>
              <a:t>c</a:t>
            </a:r>
            <a:r>
              <a:rPr lang="de-CH" sz="1600" dirty="0" smtClean="0"/>
              <a:t> 	sämtlicher bisher angefallener Aufwand für Erwerb von Patenten und vergleichbaren Rechten, die in Produkt enthalten sind;</a:t>
            </a:r>
          </a:p>
          <a:p>
            <a:pPr marL="711200" indent="-711200">
              <a:lnSpc>
                <a:spcPct val="100000"/>
              </a:lnSpc>
              <a:spcBef>
                <a:spcPts val="0"/>
              </a:spcBef>
              <a:buSzPct val="100000"/>
              <a:buFont typeface="Arial" panose="020B0604020202020204" pitchFamily="34" charset="0"/>
              <a:buNone/>
            </a:pPr>
            <a:r>
              <a:rPr lang="de-CH" sz="1600" dirty="0" smtClean="0">
                <a:solidFill>
                  <a:srgbClr val="FF0000"/>
                </a:solidFill>
              </a:rPr>
              <a:t>d</a:t>
            </a:r>
            <a:r>
              <a:rPr lang="de-CH" sz="1600" dirty="0" smtClean="0"/>
              <a:t> 	sämtlicher Patent, vergleichbaren Recht oder Produkt zurechenbarer, bei steuerpflichtigen Person bisher angefallener Aufwand für F &amp; E, die Konzerngesellschaften nach Art. 963 OR, Geschäftsbetriebe und Betriebsstätten im Ausland durchgeführt haben.</a:t>
            </a:r>
          </a:p>
          <a:p>
            <a:pPr marL="711200" indent="-711200">
              <a:lnSpc>
                <a:spcPct val="100000"/>
              </a:lnSpc>
              <a:spcBef>
                <a:spcPts val="0"/>
              </a:spcBef>
              <a:buSzPct val="100000"/>
              <a:buFont typeface="Arial" panose="020B0604020202020204" pitchFamily="34" charset="0"/>
              <a:buNone/>
            </a:pPr>
            <a:r>
              <a:rPr lang="de-CH" sz="1600" dirty="0" smtClean="0">
                <a:solidFill>
                  <a:srgbClr val="FF0000"/>
                </a:solidFill>
              </a:rPr>
              <a:t>130 %</a:t>
            </a:r>
            <a:r>
              <a:rPr lang="de-CH" sz="1600" dirty="0" smtClean="0"/>
              <a:t>	Faktor zur Abgeltung tatsächlich bei Konzerngesellschaften nach Art. 963 OR, Geschäftsbetrieben und Betriebsstätten im Ausland angefallenen Aufwands für F &amp; E.</a:t>
            </a:r>
          </a:p>
        </p:txBody>
      </p:sp>
      <p:graphicFrame>
        <p:nvGraphicFramePr>
          <p:cNvPr id="13" name="Tabelle 12"/>
          <p:cNvGraphicFramePr>
            <a:graphicFrameLocks noGrp="1"/>
          </p:cNvGraphicFramePr>
          <p:nvPr>
            <p:extLst>
              <p:ext uri="{D42A27DB-BD31-4B8C-83A1-F6EECF244321}">
                <p14:modId xmlns:p14="http://schemas.microsoft.com/office/powerpoint/2010/main" val="3215995533"/>
              </p:ext>
            </p:extLst>
          </p:nvPr>
        </p:nvGraphicFramePr>
        <p:xfrm>
          <a:off x="1104673" y="2497358"/>
          <a:ext cx="4146198" cy="496564"/>
        </p:xfrm>
        <a:graphic>
          <a:graphicData uri="http://schemas.openxmlformats.org/drawingml/2006/table">
            <a:tbl>
              <a:tblPr/>
              <a:tblGrid>
                <a:gridCol w="2000705">
                  <a:extLst>
                    <a:ext uri="{9D8B030D-6E8A-4147-A177-3AD203B41FA5}">
                      <a16:colId xmlns:a16="http://schemas.microsoft.com/office/drawing/2014/main" xmlns="" val="20000"/>
                    </a:ext>
                  </a:extLst>
                </a:gridCol>
                <a:gridCol w="579151">
                  <a:extLst>
                    <a:ext uri="{9D8B030D-6E8A-4147-A177-3AD203B41FA5}">
                      <a16:colId xmlns:a16="http://schemas.microsoft.com/office/drawing/2014/main" xmlns="" val="20001"/>
                    </a:ext>
                  </a:extLst>
                </a:gridCol>
                <a:gridCol w="1566342">
                  <a:extLst>
                    <a:ext uri="{9D8B030D-6E8A-4147-A177-3AD203B41FA5}">
                      <a16:colId xmlns:a16="http://schemas.microsoft.com/office/drawing/2014/main" xmlns="" val="20002"/>
                    </a:ext>
                  </a:extLst>
                </a:gridCol>
              </a:tblGrid>
              <a:tr h="248282">
                <a:tc>
                  <a:txBody>
                    <a:bodyPr/>
                    <a:lstStyle/>
                    <a:p>
                      <a:pPr algn="ctr" rtl="0" fontAlgn="ctr"/>
                      <a:r>
                        <a:rPr lang="de-CH" sz="1500" b="0" i="0" u="none" strike="noStrike" dirty="0">
                          <a:solidFill>
                            <a:srgbClr val="0000FF"/>
                          </a:solidFill>
                          <a:effectLst/>
                          <a:latin typeface="+mn-lt"/>
                        </a:rPr>
                        <a:t>(a + b) * 130 %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de-CH" sz="1500" b="0" i="0" u="none" strike="noStrike">
                          <a:solidFill>
                            <a:srgbClr val="0000FF"/>
                          </a:solidFill>
                          <a:effectLst/>
                          <a:latin typeface="+mn-lt"/>
                        </a:rPr>
                        <a:t>=</a:t>
                      </a:r>
                    </a:p>
                  </a:txBody>
                  <a:tcPr marL="7620" marR="7620" marT="7620" marB="0" anchor="ctr">
                    <a:lnL>
                      <a:noFill/>
                    </a:lnL>
                    <a:lnR>
                      <a:noFill/>
                    </a:lnR>
                    <a:lnT>
                      <a:noFill/>
                    </a:lnT>
                    <a:lnB>
                      <a:noFill/>
                    </a:lnB>
                  </a:tcPr>
                </a:tc>
                <a:tc rowSpan="2">
                  <a:txBody>
                    <a:bodyPr/>
                    <a:lstStyle/>
                    <a:p>
                      <a:pPr algn="ctr" fontAlgn="ctr"/>
                      <a:r>
                        <a:rPr lang="de-CH" sz="1500" b="0" i="0" u="none" strike="noStrike" dirty="0">
                          <a:solidFill>
                            <a:srgbClr val="0000FF"/>
                          </a:solidFill>
                          <a:effectLst/>
                          <a:latin typeface="+mn-lt"/>
                        </a:rPr>
                        <a:t>Nexusquotient</a:t>
                      </a:r>
                    </a:p>
                  </a:txBody>
                  <a:tcPr marL="7620" marR="7620" marT="7620" marB="0" anchor="ctr">
                    <a:lnL>
                      <a:noFill/>
                    </a:lnL>
                    <a:lnR>
                      <a:noFill/>
                    </a:lnR>
                    <a:lnT>
                      <a:noFill/>
                    </a:lnT>
                    <a:lnB>
                      <a:noFill/>
                    </a:lnB>
                  </a:tcPr>
                </a:tc>
                <a:extLst>
                  <a:ext uri="{0D108BD9-81ED-4DB2-BD59-A6C34878D82A}">
                    <a16:rowId xmlns:a16="http://schemas.microsoft.com/office/drawing/2014/main" xmlns="" val="10000"/>
                  </a:ext>
                </a:extLst>
              </a:tr>
              <a:tr h="248282">
                <a:tc>
                  <a:txBody>
                    <a:bodyPr/>
                    <a:lstStyle/>
                    <a:p>
                      <a:pPr algn="ctr" rtl="0" fontAlgn="ctr"/>
                      <a:r>
                        <a:rPr lang="de-CH" sz="1500" b="0" i="0" u="none" strike="noStrike" dirty="0">
                          <a:solidFill>
                            <a:srgbClr val="0000FF"/>
                          </a:solidFill>
                          <a:effectLst/>
                          <a:latin typeface="+mn-lt"/>
                        </a:rPr>
                        <a:t>a + b + c + d</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vMerge="1">
                  <a:txBody>
                    <a:bodyPr/>
                    <a:lstStyle/>
                    <a:p>
                      <a:endParaRPr lang="de-CH"/>
                    </a:p>
                  </a:txBody>
                  <a:tcPr/>
                </a:tc>
                <a:tc vMerge="1">
                  <a:txBody>
                    <a:bodyPr/>
                    <a:lstStyle/>
                    <a:p>
                      <a:endParaRPr lang="de-CH"/>
                    </a:p>
                  </a:txBody>
                  <a:tcPr/>
                </a:tc>
                <a:extLst>
                  <a:ext uri="{0D108BD9-81ED-4DB2-BD59-A6C34878D82A}">
                    <a16:rowId xmlns:a16="http://schemas.microsoft.com/office/drawing/2014/main" xmlns="" val="10001"/>
                  </a:ext>
                </a:extLst>
              </a:tr>
            </a:tbl>
          </a:graphicData>
        </a:graphic>
      </p:graphicFrame>
      <p:sp>
        <p:nvSpPr>
          <p:cNvPr id="14" name="Textfeld 13"/>
          <p:cNvSpPr txBox="1"/>
          <p:nvPr/>
        </p:nvSpPr>
        <p:spPr>
          <a:xfrm>
            <a:off x="5131112" y="2580489"/>
            <a:ext cx="3729872" cy="323165"/>
          </a:xfrm>
          <a:prstGeom prst="rect">
            <a:avLst/>
          </a:prstGeom>
          <a:noFill/>
        </p:spPr>
        <p:txBody>
          <a:bodyPr wrap="square" rtlCol="0">
            <a:spAutoFit/>
          </a:bodyPr>
          <a:lstStyle/>
          <a:p>
            <a:r>
              <a:rPr lang="de-CH" sz="1500" dirty="0">
                <a:solidFill>
                  <a:srgbClr val="0000FF"/>
                </a:solidFill>
                <a:cs typeface="Times New Roman" panose="02020603050405020304" pitchFamily="18" charset="0"/>
              </a:rPr>
              <a:t>→ S. Tool Nexusquotient mit Beispiel</a:t>
            </a:r>
            <a:endParaRPr lang="de-CH" sz="1500" dirty="0">
              <a:solidFill>
                <a:srgbClr val="0000FF"/>
              </a:solidFill>
            </a:endParaRPr>
          </a:p>
        </p:txBody>
      </p:sp>
    </p:spTree>
    <p:extLst>
      <p:ext uri="{BB962C8B-B14F-4D97-AF65-F5344CB8AC3E}">
        <p14:creationId xmlns:p14="http://schemas.microsoft.com/office/powerpoint/2010/main" val="1052892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2</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3150"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483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CH" altLang="de-DE" sz="1900" b="1" dirty="0" smtClean="0"/>
              <a:t>Inhaltsübersicht</a:t>
            </a:r>
            <a:endParaRPr lang="de-CH" altLang="de-DE" sz="1900" b="1" dirty="0"/>
          </a:p>
        </p:txBody>
      </p:sp>
      <p:sp>
        <p:nvSpPr>
          <p:cNvPr id="10" name="Rectangle 3"/>
          <p:cNvSpPr txBox="1">
            <a:spLocks noChangeArrowheads="1"/>
          </p:cNvSpPr>
          <p:nvPr/>
        </p:nvSpPr>
        <p:spPr>
          <a:xfrm>
            <a:off x="257504" y="1798215"/>
            <a:ext cx="8636218" cy="42146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lvl="1" indent="-358775">
              <a:buClr>
                <a:srgbClr val="FF0000"/>
              </a:buClr>
              <a:buSzPct val="100000"/>
              <a:buFont typeface="Wingdings" panose="05000000000000000000" pitchFamily="2" charset="2"/>
              <a:buChar char="§"/>
            </a:pPr>
            <a:r>
              <a:rPr lang="de-CH" altLang="de-DE" sz="1700" dirty="0" smtClean="0"/>
              <a:t>Hauptziel SV 17, Beteiligungsabzug und Beteiligungsabschreibungen</a:t>
            </a:r>
          </a:p>
          <a:p>
            <a:pPr marL="358775" lvl="1" indent="-358775">
              <a:buClr>
                <a:srgbClr val="FF0000"/>
              </a:buClr>
              <a:buSzPct val="100000"/>
              <a:buFont typeface="Wingdings" panose="05000000000000000000" pitchFamily="2" charset="2"/>
              <a:buChar char="§"/>
            </a:pPr>
            <a:r>
              <a:rPr lang="de-CH" altLang="de-DE" sz="1700" dirty="0" smtClean="0"/>
              <a:t>Vergleich Kantone</a:t>
            </a:r>
          </a:p>
          <a:p>
            <a:pPr marL="358775" lvl="1" indent="-358775">
              <a:buClr>
                <a:srgbClr val="FF0000"/>
              </a:buClr>
              <a:buSzPct val="100000"/>
              <a:buFont typeface="Wingdings" panose="05000000000000000000" pitchFamily="2" charset="2"/>
              <a:buChar char="§"/>
            </a:pPr>
            <a:r>
              <a:rPr lang="de-CH" altLang="de-DE" sz="1700" dirty="0" smtClean="0"/>
              <a:t>Spezielles Kanton Aargau und STAF NP</a:t>
            </a:r>
          </a:p>
          <a:p>
            <a:pPr marL="358775" lvl="1" indent="-358775">
              <a:buClr>
                <a:srgbClr val="FF0000"/>
              </a:buClr>
              <a:buSzPct val="100000"/>
              <a:buFont typeface="Wingdings" panose="05000000000000000000" pitchFamily="2" charset="2"/>
              <a:buChar char="§"/>
            </a:pPr>
            <a:r>
              <a:rPr lang="de-CH" altLang="de-DE" sz="1700" dirty="0" smtClean="0"/>
              <a:t>Möglichkeiten Steuerplanung</a:t>
            </a:r>
          </a:p>
          <a:p>
            <a:pPr marL="758825" lvl="2" indent="-358775">
              <a:buClr>
                <a:srgbClr val="FF0000"/>
              </a:buClr>
              <a:buSzPct val="100000"/>
              <a:buFont typeface="Wingdings" panose="05000000000000000000" pitchFamily="2" charset="2"/>
              <a:buChar char="ü"/>
            </a:pPr>
            <a:r>
              <a:rPr lang="de-CH" altLang="de-DE" sz="1700" dirty="0" smtClean="0"/>
              <a:t>Dividendenbesteuerung</a:t>
            </a:r>
          </a:p>
          <a:p>
            <a:pPr marL="758825" lvl="2" indent="-358775">
              <a:buClr>
                <a:srgbClr val="FF0000"/>
              </a:buClr>
              <a:buSzPct val="100000"/>
              <a:buFont typeface="Wingdings" panose="05000000000000000000" pitchFamily="2" charset="2"/>
              <a:buChar char="ü"/>
            </a:pPr>
            <a:r>
              <a:rPr lang="de-CH" altLang="de-DE" sz="1700" dirty="0" smtClean="0"/>
              <a:t>Patentbox</a:t>
            </a:r>
          </a:p>
          <a:p>
            <a:pPr marL="758825" lvl="2" indent="-358775">
              <a:buClr>
                <a:srgbClr val="FF0000"/>
              </a:buClr>
              <a:buSzPct val="100000"/>
              <a:buFont typeface="Wingdings" panose="05000000000000000000" pitchFamily="2" charset="2"/>
              <a:buChar char="ü"/>
            </a:pPr>
            <a:r>
              <a:rPr lang="de-CH" altLang="de-DE" sz="1700" dirty="0" smtClean="0"/>
              <a:t>Zusätzlicher Abzug F &amp; E</a:t>
            </a:r>
          </a:p>
          <a:p>
            <a:pPr marL="758825" lvl="2" indent="-358775">
              <a:buClr>
                <a:srgbClr val="FF0000"/>
              </a:buClr>
              <a:buSzPct val="100000"/>
              <a:buFont typeface="Wingdings" panose="05000000000000000000" pitchFamily="2" charset="2"/>
              <a:buChar char="ü"/>
            </a:pPr>
            <a:r>
              <a:rPr lang="de-CH" altLang="de-DE" sz="1700" dirty="0" smtClean="0"/>
              <a:t>Entlastung Kapitalsteuer</a:t>
            </a:r>
          </a:p>
          <a:p>
            <a:pPr marL="758825" lvl="2" indent="-358775">
              <a:buClr>
                <a:srgbClr val="FF0000"/>
              </a:buClr>
              <a:buSzPct val="100000"/>
              <a:buFont typeface="Wingdings" panose="05000000000000000000" pitchFamily="2" charset="2"/>
              <a:buChar char="ü"/>
            </a:pPr>
            <a:r>
              <a:rPr lang="de-CH" altLang="de-DE" sz="1700" dirty="0" smtClean="0"/>
              <a:t>Entlastungsbegrenzung</a:t>
            </a:r>
          </a:p>
          <a:p>
            <a:pPr marL="358775" lvl="1" indent="-358775">
              <a:buClr>
                <a:srgbClr val="FF0000"/>
              </a:buClr>
              <a:buSzPct val="100000"/>
              <a:buFont typeface="Wingdings" panose="05000000000000000000" pitchFamily="2" charset="2"/>
              <a:buChar char="§"/>
            </a:pPr>
            <a:r>
              <a:rPr lang="de-CH" altLang="de-DE" sz="1700" dirty="0" smtClean="0"/>
              <a:t>Aufdeckung stille Reserven</a:t>
            </a:r>
          </a:p>
          <a:p>
            <a:pPr marL="358775" lvl="1" indent="-358775">
              <a:buClr>
                <a:srgbClr val="FF0000"/>
              </a:buClr>
              <a:buSzPct val="100000"/>
              <a:buFont typeface="Wingdings" panose="05000000000000000000" pitchFamily="2" charset="2"/>
              <a:buChar char="§"/>
            </a:pPr>
            <a:r>
              <a:rPr lang="de-CH" altLang="de-DE" sz="1700" dirty="0" smtClean="0"/>
              <a:t>Offenlegung stille Reserven</a:t>
            </a:r>
          </a:p>
          <a:p>
            <a:pPr marL="358775" lvl="1" indent="-358775">
              <a:buClr>
                <a:srgbClr val="FF0000"/>
              </a:buClr>
              <a:buSzPct val="100000"/>
              <a:buFont typeface="Wingdings" panose="05000000000000000000" pitchFamily="2" charset="2"/>
              <a:buChar char="§"/>
            </a:pPr>
            <a:r>
              <a:rPr lang="de-CH" altLang="de-DE" sz="1700" dirty="0" smtClean="0"/>
              <a:t>Teilbesteuerung im PV und GV</a:t>
            </a:r>
          </a:p>
          <a:p>
            <a:pPr marL="358775" lvl="1" indent="-358775">
              <a:buClr>
                <a:srgbClr val="FF0000"/>
              </a:buClr>
              <a:buSzPct val="100000"/>
              <a:buFont typeface="Wingdings" panose="05000000000000000000" pitchFamily="2" charset="2"/>
              <a:buChar char="§"/>
            </a:pPr>
            <a:r>
              <a:rPr lang="de-CH" altLang="de-DE" sz="1700" dirty="0" smtClean="0"/>
              <a:t>Transponierung</a:t>
            </a:r>
          </a:p>
          <a:p>
            <a:pPr marL="358775" lvl="1" indent="-358775">
              <a:buClr>
                <a:srgbClr val="FF0000"/>
              </a:buClr>
              <a:buSzPct val="100000"/>
              <a:buFont typeface="Wingdings" panose="05000000000000000000" pitchFamily="2" charset="2"/>
              <a:buChar char="§"/>
            </a:pPr>
            <a:r>
              <a:rPr lang="de-CH" altLang="de-DE" sz="1700" dirty="0" smtClean="0"/>
              <a:t>Unternehmensbewertung hinsichtlich stille Reserven – KS 28</a:t>
            </a:r>
            <a:endParaRPr lang="de-CH" altLang="de-DE" sz="1700" dirty="0"/>
          </a:p>
        </p:txBody>
      </p:sp>
    </p:spTree>
    <p:extLst>
      <p:ext uri="{BB962C8B-B14F-4D97-AF65-F5344CB8AC3E}">
        <p14:creationId xmlns:p14="http://schemas.microsoft.com/office/powerpoint/2010/main" val="997281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20</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22557"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8631190"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Steuerplanung – zusätzlicher Abzug F&amp;E </a:t>
            </a:r>
            <a:r>
              <a:rPr lang="de-DE" altLang="de-DE" sz="1900" b="1" dirty="0" smtClean="0"/>
              <a:t>I</a:t>
            </a:r>
          </a:p>
          <a:p>
            <a:pPr>
              <a:lnSpc>
                <a:spcPct val="100000"/>
              </a:lnSpc>
            </a:pPr>
            <a:r>
              <a:rPr lang="de-CH" altLang="de-DE" sz="1900" b="1" dirty="0" smtClean="0">
                <a:latin typeface="Times New Roman" panose="02020603050405020304" pitchFamily="18" charset="0"/>
                <a:cs typeface="Times New Roman" panose="02020603050405020304" pitchFamily="18" charset="0"/>
              </a:rPr>
              <a:t>→ </a:t>
            </a:r>
            <a:r>
              <a:rPr lang="de-DE" altLang="de-DE" sz="1900" dirty="0"/>
              <a:t>Art. 25a StHG, §§ 36a (NP) und 69a StG AG (JP)</a:t>
            </a:r>
          </a:p>
        </p:txBody>
      </p:sp>
      <p:sp>
        <p:nvSpPr>
          <p:cNvPr id="10" name="Rectangle 3"/>
          <p:cNvSpPr txBox="1">
            <a:spLocks noChangeArrowheads="1"/>
          </p:cNvSpPr>
          <p:nvPr/>
        </p:nvSpPr>
        <p:spPr>
          <a:xfrm>
            <a:off x="257504" y="2147464"/>
            <a:ext cx="8631190" cy="41607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SzPct val="100000"/>
              <a:buFont typeface="Arial" panose="020B0604020202020204" pitchFamily="34" charset="0"/>
              <a:buNone/>
            </a:pPr>
            <a:r>
              <a:rPr lang="de-CH" altLang="de-DE" sz="1700" dirty="0" smtClean="0"/>
              <a:t>Die Kantone können für Unternehmen einen zusätzlichen F&amp;E-Abzug von bis zu 50 % des geschäftsmässig begründeten und qualifizierenden F&amp;E-Aufwandes vorsehen, soweit dieser Abzug durch das Unternehmen selber oder durch Dritte im Inland erbracht wurde. Für den Kanton Aargau sieht der Regierungsrat einen Zusatzabzug im Umfang von 50 % vor.</a:t>
            </a:r>
          </a:p>
          <a:p>
            <a:pPr marL="0" indent="0">
              <a:lnSpc>
                <a:spcPct val="100000"/>
              </a:lnSpc>
              <a:spcBef>
                <a:spcPts val="600"/>
              </a:spcBef>
              <a:buSzPct val="100000"/>
              <a:buFont typeface="Arial" panose="020B0604020202020204" pitchFamily="34" charset="0"/>
              <a:buNone/>
            </a:pPr>
            <a:r>
              <a:rPr lang="de-CH" altLang="de-DE" sz="1700" dirty="0" smtClean="0">
                <a:solidFill>
                  <a:srgbClr val="FF0000"/>
                </a:solidFill>
              </a:rPr>
              <a:t>§ 69a Abs. 1 und 3 StG AG</a:t>
            </a:r>
            <a:endParaRPr lang="de-CH" altLang="de-DE" sz="1700" baseline="30000" dirty="0" smtClean="0"/>
          </a:p>
          <a:p>
            <a:pPr marL="261938" indent="-261938">
              <a:lnSpc>
                <a:spcPct val="100000"/>
              </a:lnSpc>
              <a:spcBef>
                <a:spcPts val="600"/>
              </a:spcBef>
              <a:buSzPct val="100000"/>
              <a:buFont typeface="Arial" panose="020B0604020202020204" pitchFamily="34" charset="0"/>
              <a:buNone/>
            </a:pPr>
            <a:r>
              <a:rPr lang="de-CH" altLang="de-DE" sz="1700" baseline="30000" dirty="0" smtClean="0"/>
              <a:t>1</a:t>
            </a:r>
            <a:r>
              <a:rPr lang="de-CH" altLang="de-DE" sz="1700" dirty="0" smtClean="0"/>
              <a:t> 	Forschungs- und Entwicklungsaufwand, welcher der steuerpflichtigen Person direkt oder indirekt oder durch Dritte im Inland indirekt entstanden ist, wird auf Antrag um 50 % über den geschäftsmässig begründeten Forschungs- und Entwicklungsaufwand hinaus zum Abzug zugelassen.</a:t>
            </a:r>
            <a:endParaRPr lang="de-CH" altLang="de-DE" sz="1700" baseline="30000" dirty="0" smtClean="0"/>
          </a:p>
          <a:p>
            <a:pPr marL="261938" indent="-261938">
              <a:lnSpc>
                <a:spcPct val="100000"/>
              </a:lnSpc>
              <a:spcBef>
                <a:spcPts val="600"/>
              </a:spcBef>
              <a:buSzPct val="100000"/>
              <a:buFont typeface="Arial" panose="020B0604020202020204" pitchFamily="34" charset="0"/>
              <a:buNone/>
            </a:pPr>
            <a:r>
              <a:rPr lang="de-CH" altLang="de-DE" sz="1700" baseline="30000" dirty="0" smtClean="0"/>
              <a:t>2</a:t>
            </a:r>
            <a:r>
              <a:rPr lang="de-CH" altLang="de-DE" sz="1700" dirty="0" smtClean="0"/>
              <a:t> 	Ein erhöhter Abzug ist zulässig auf</a:t>
            </a:r>
          </a:p>
          <a:p>
            <a:pPr marL="536575" indent="-261938" defTabSz="627063">
              <a:lnSpc>
                <a:spcPct val="100000"/>
              </a:lnSpc>
              <a:spcBef>
                <a:spcPts val="600"/>
              </a:spcBef>
              <a:buSzPct val="100000"/>
              <a:buFont typeface="Arial" panose="020B0604020202020204" pitchFamily="34" charset="0"/>
              <a:buNone/>
            </a:pPr>
            <a:r>
              <a:rPr lang="de-CH" altLang="de-DE" sz="1700" dirty="0" smtClean="0"/>
              <a:t>a) 	direkt zurechenbaren Personalaufwand für F&amp;E, zuzüglich Zuschlag von 35 % dieses 	Personalaufwands für übrigen Forschungs- und Entwicklungsaufwand, höchstens aber bis zum 	gesamten Aufwand JP;</a:t>
            </a:r>
          </a:p>
          <a:p>
            <a:pPr marL="536575" indent="-261938" defTabSz="627063">
              <a:lnSpc>
                <a:spcPct val="100000"/>
              </a:lnSpc>
              <a:spcBef>
                <a:spcPts val="0"/>
              </a:spcBef>
              <a:buSzPct val="100000"/>
              <a:buFont typeface="Arial" panose="020B0604020202020204" pitchFamily="34" charset="0"/>
              <a:buNone/>
            </a:pPr>
            <a:r>
              <a:rPr lang="de-CH" altLang="de-DE" sz="1700" dirty="0" smtClean="0"/>
              <a:t>b) 	80 % des Aufwands für durch Dritte in Rechnung gestellte Forschung und Entwicklung.</a:t>
            </a:r>
            <a:endParaRPr lang="de-DE" altLang="de-DE" sz="1700" dirty="0"/>
          </a:p>
        </p:txBody>
      </p:sp>
    </p:spTree>
    <p:extLst>
      <p:ext uri="{BB962C8B-B14F-4D97-AF65-F5344CB8AC3E}">
        <p14:creationId xmlns:p14="http://schemas.microsoft.com/office/powerpoint/2010/main" val="1567312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21</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23579"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8631190"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Steuerplanung – zusätzlicher Abzug F&amp;E </a:t>
            </a:r>
            <a:r>
              <a:rPr lang="de-DE" altLang="de-DE" sz="1900" b="1" dirty="0" smtClean="0"/>
              <a:t>II</a:t>
            </a:r>
          </a:p>
          <a:p>
            <a:pPr>
              <a:lnSpc>
                <a:spcPct val="100000"/>
              </a:lnSpc>
            </a:pPr>
            <a:r>
              <a:rPr lang="de-CH" altLang="de-DE" sz="1900" b="1" dirty="0" smtClean="0">
                <a:latin typeface="Times New Roman" panose="02020603050405020304" pitchFamily="18" charset="0"/>
                <a:cs typeface="Times New Roman" panose="02020603050405020304" pitchFamily="18" charset="0"/>
              </a:rPr>
              <a:t>→ </a:t>
            </a:r>
            <a:r>
              <a:rPr lang="de-DE" altLang="de-DE" sz="1900" dirty="0"/>
              <a:t>Art. 25a StHG, §§ 36a (NP) und 69a StG AG (JP)</a:t>
            </a:r>
          </a:p>
        </p:txBody>
      </p:sp>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504" y="2438399"/>
            <a:ext cx="8512423" cy="3738259"/>
          </a:xfrm>
          <a:prstGeom prst="rect">
            <a:avLst/>
          </a:prstGeom>
        </p:spPr>
      </p:pic>
      <p:sp>
        <p:nvSpPr>
          <p:cNvPr id="11" name="Abgerundetes Rechteck 10"/>
          <p:cNvSpPr/>
          <p:nvPr/>
        </p:nvSpPr>
        <p:spPr>
          <a:xfrm>
            <a:off x="7782210" y="3342785"/>
            <a:ext cx="1078773" cy="7853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34289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22</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24601"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8631190"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Steuerplanung – Entlastung Kapitalsteuer</a:t>
            </a:r>
            <a:endParaRPr lang="de-DE" altLang="de-DE" sz="1900" b="1" dirty="0" smtClean="0"/>
          </a:p>
          <a:p>
            <a:pPr>
              <a:lnSpc>
                <a:spcPct val="100000"/>
              </a:lnSpc>
            </a:pPr>
            <a:r>
              <a:rPr lang="de-CH" altLang="de-DE" sz="1900" b="1" dirty="0" smtClean="0">
                <a:latin typeface="Times New Roman" panose="02020603050405020304" pitchFamily="18" charset="0"/>
                <a:cs typeface="Times New Roman" panose="02020603050405020304" pitchFamily="18" charset="0"/>
              </a:rPr>
              <a:t>→ </a:t>
            </a:r>
            <a:r>
              <a:rPr lang="de-DE" altLang="de-DE" sz="1900" dirty="0"/>
              <a:t>§ 86StG AG (JP)</a:t>
            </a:r>
          </a:p>
        </p:txBody>
      </p:sp>
      <p:sp>
        <p:nvSpPr>
          <p:cNvPr id="10" name="Rectangle 3"/>
          <p:cNvSpPr txBox="1">
            <a:spLocks noChangeArrowheads="1"/>
          </p:cNvSpPr>
          <p:nvPr/>
        </p:nvSpPr>
        <p:spPr>
          <a:xfrm>
            <a:off x="257504" y="2196687"/>
            <a:ext cx="8631190" cy="34144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SzPct val="100000"/>
              <a:buFont typeface="Arial" panose="020B0604020202020204" pitchFamily="34" charset="0"/>
              <a:buNone/>
            </a:pPr>
            <a:r>
              <a:rPr lang="de-CH" altLang="de-DE" sz="1700" dirty="0" smtClean="0"/>
              <a:t>Holding- und Verwaltungsgesellschaften entrichten heute eine Steuer von 0,1 ‰ des steuerbaren Eigenkapitals (100 %-Steuer).</a:t>
            </a:r>
          </a:p>
          <a:p>
            <a:pPr marL="0" indent="0">
              <a:lnSpc>
                <a:spcPct val="100000"/>
              </a:lnSpc>
              <a:spcBef>
                <a:spcPts val="600"/>
              </a:spcBef>
              <a:buSzPct val="100000"/>
              <a:buFont typeface="Arial" panose="020B0604020202020204" pitchFamily="34" charset="0"/>
              <a:buNone/>
            </a:pPr>
            <a:r>
              <a:rPr lang="de-CH" altLang="de-DE" sz="1700" dirty="0" smtClean="0"/>
              <a:t>Die Kantone erhalten mit STAF zudem Möglichkeit, bei Kapitalsteuer Entlastung für das Eigenkapital vorzusehen, welche im Zusammenhang mit Patenten und vergleichbaren Rechten sowie mit Beteiligungen und Konzerndarlehen steht.</a:t>
            </a:r>
          </a:p>
          <a:p>
            <a:pPr marL="0" indent="0">
              <a:lnSpc>
                <a:spcPct val="100000"/>
              </a:lnSpc>
              <a:spcBef>
                <a:spcPts val="600"/>
              </a:spcBef>
              <a:buSzPct val="100000"/>
              <a:buFont typeface="Arial" panose="020B0604020202020204" pitchFamily="34" charset="0"/>
              <a:buNone/>
            </a:pPr>
            <a:r>
              <a:rPr lang="de-CH" altLang="de-DE" sz="1700" dirty="0" smtClean="0"/>
              <a:t>Der Kanton Aargau hat bereits auf den 1. Januar 2009 eine weit grosszügigere Regelung beschlossen, indem Kapitalsteuer an die Gewinnsteuer angerechnet wird. Dies bedeutet, dass Unternehmen keine Kapitalsteuern erbringen müssen, wenn sie eine Gewinnsteuer im Mindestumfang der Kapitalsteuer bezahlen.</a:t>
            </a:r>
          </a:p>
          <a:p>
            <a:pPr marL="0" indent="0">
              <a:lnSpc>
                <a:spcPct val="100000"/>
              </a:lnSpc>
              <a:spcBef>
                <a:spcPts val="600"/>
              </a:spcBef>
              <a:buSzPct val="100000"/>
              <a:buFont typeface="Arial" panose="020B0604020202020204" pitchFamily="34" charset="0"/>
              <a:buNone/>
            </a:pPr>
            <a:r>
              <a:rPr lang="de-CH" altLang="de-DE" sz="1700" dirty="0" smtClean="0">
                <a:solidFill>
                  <a:srgbClr val="FF0000"/>
                </a:solidFill>
              </a:rPr>
              <a:t>§ 86 Abs. 1 StG AG</a:t>
            </a:r>
          </a:p>
          <a:p>
            <a:pPr marL="261938" indent="-261938">
              <a:lnSpc>
                <a:spcPct val="100000"/>
              </a:lnSpc>
              <a:spcBef>
                <a:spcPts val="600"/>
              </a:spcBef>
              <a:buSzPct val="100000"/>
              <a:buFont typeface="Arial" panose="020B0604020202020204" pitchFamily="34" charset="0"/>
              <a:buNone/>
            </a:pPr>
            <a:r>
              <a:rPr lang="de-CH" altLang="de-DE" sz="1700" baseline="30000" dirty="0" smtClean="0"/>
              <a:t>1</a:t>
            </a:r>
            <a:r>
              <a:rPr lang="de-CH" altLang="de-DE" sz="1700" dirty="0" smtClean="0"/>
              <a:t> 	</a:t>
            </a:r>
            <a:r>
              <a:rPr lang="de-CH" sz="1700" dirty="0" smtClean="0"/>
              <a:t>Die Kapitalsteuer beträgt 0,75 ‰ des steuerbaren Eigenkapitals.</a:t>
            </a:r>
            <a:endParaRPr lang="de-CH" altLang="de-DE" sz="1700" dirty="0"/>
          </a:p>
        </p:txBody>
      </p:sp>
    </p:spTree>
    <p:extLst>
      <p:ext uri="{BB962C8B-B14F-4D97-AF65-F5344CB8AC3E}">
        <p14:creationId xmlns:p14="http://schemas.microsoft.com/office/powerpoint/2010/main" val="3128522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23</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25622"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8631190"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Steuerplanung – Entlastungsbegrenzung I</a:t>
            </a:r>
            <a:endParaRPr lang="de-DE" altLang="de-DE" sz="1900" b="1" dirty="0" smtClean="0"/>
          </a:p>
          <a:p>
            <a:pPr>
              <a:lnSpc>
                <a:spcPct val="100000"/>
              </a:lnSpc>
            </a:pPr>
            <a:r>
              <a:rPr lang="de-CH" altLang="de-DE" sz="1900" b="1" dirty="0" smtClean="0">
                <a:latin typeface="Times New Roman" panose="02020603050405020304" pitchFamily="18" charset="0"/>
                <a:cs typeface="Times New Roman" panose="02020603050405020304" pitchFamily="18" charset="0"/>
              </a:rPr>
              <a:t>→ </a:t>
            </a:r>
            <a:r>
              <a:rPr lang="de-DE" altLang="de-DE" sz="1900" dirty="0"/>
              <a:t>Art. 25b StHG, §§ 36a (NP) und 69b StG AG (JP)</a:t>
            </a:r>
          </a:p>
        </p:txBody>
      </p:sp>
      <p:sp>
        <p:nvSpPr>
          <p:cNvPr id="7" name="Rectangle 3"/>
          <p:cNvSpPr txBox="1">
            <a:spLocks noChangeArrowheads="1"/>
          </p:cNvSpPr>
          <p:nvPr/>
        </p:nvSpPr>
        <p:spPr>
          <a:xfrm>
            <a:off x="257504" y="2050477"/>
            <a:ext cx="8631190" cy="41123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SzPct val="100000"/>
              <a:buFont typeface="Arial" panose="020B0604020202020204" pitchFamily="34" charset="0"/>
              <a:buNone/>
            </a:pPr>
            <a:r>
              <a:rPr lang="de-CH" altLang="de-DE" sz="1700" smtClean="0"/>
              <a:t>Das Bundesrecht schreibt Kantonen Entlastungsbegrenzung von höchstens 70 % vor. Dies bedeutet, dass die gesamte steuerliche Ermässigung, die sich aus der Patentbox, zusätzlichen Abzug für F&amp;E-Aufwendungen, Sondersatzverfahren im Übergangsrecht sowie Abschreibungen aus vorzeitigen Statusaustritt ergeben, 70 % des steuerbaren Gewinns nicht übersteigen darf, wie er sich ohne diversen Ermässigungen ergäbe. Kantone können engere Gesamtentlastungsbegrenzung vorsehen. Zudem dürfen aus Anwendung von Sonderregelungen keine Verlustvorträge entstehen.</a:t>
            </a:r>
          </a:p>
          <a:p>
            <a:pPr marL="0" indent="0">
              <a:lnSpc>
                <a:spcPct val="100000"/>
              </a:lnSpc>
              <a:spcBef>
                <a:spcPts val="600"/>
              </a:spcBef>
              <a:buSzPct val="100000"/>
              <a:buFont typeface="Arial" panose="020B0604020202020204" pitchFamily="34" charset="0"/>
              <a:buNone/>
            </a:pPr>
            <a:r>
              <a:rPr lang="de-CH" altLang="de-DE" sz="1700" smtClean="0">
                <a:solidFill>
                  <a:srgbClr val="FF0000"/>
                </a:solidFill>
              </a:rPr>
              <a:t>§ 86 Abs. 1 StG AG</a:t>
            </a:r>
          </a:p>
          <a:p>
            <a:pPr marL="261938" indent="-261938">
              <a:lnSpc>
                <a:spcPct val="100000"/>
              </a:lnSpc>
              <a:spcBef>
                <a:spcPts val="600"/>
              </a:spcBef>
              <a:buSzPct val="100000"/>
              <a:buFont typeface="Arial" panose="020B0604020202020204" pitchFamily="34" charset="0"/>
              <a:buNone/>
            </a:pPr>
            <a:r>
              <a:rPr lang="de-CH" altLang="de-DE" sz="1700" baseline="30000" smtClean="0"/>
              <a:t>1</a:t>
            </a:r>
            <a:r>
              <a:rPr lang="de-CH" altLang="de-DE" sz="1700" smtClean="0"/>
              <a:t> 	</a:t>
            </a:r>
            <a:r>
              <a:rPr lang="de-CH" sz="1700" smtClean="0"/>
              <a:t>Die gesamte steuerliche Ermässigung gemäss den §§ 68a und 69a darf nicht höher sein als 70 % des steuerbaren Gewinns vor Verlustverrechnung, wobei der Nettobeteiligungsertrag gemäss den §§ 76 und 77 ausgeklammert wird, und vor Abzug der vorgenommenen Ermässigungen.</a:t>
            </a:r>
          </a:p>
          <a:p>
            <a:pPr marL="261938" indent="-261938">
              <a:lnSpc>
                <a:spcPct val="100000"/>
              </a:lnSpc>
              <a:spcBef>
                <a:spcPts val="600"/>
              </a:spcBef>
              <a:buSzPct val="100000"/>
              <a:buFont typeface="Arial" panose="020B0604020202020204" pitchFamily="34" charset="0"/>
              <a:buNone/>
            </a:pPr>
            <a:r>
              <a:rPr lang="de-CH" altLang="de-DE" sz="1700" baseline="30000" smtClean="0"/>
              <a:t>2</a:t>
            </a:r>
            <a:r>
              <a:rPr lang="de-CH" altLang="de-DE" sz="1700" smtClean="0"/>
              <a:t>	Weder aus den einzelnen Ermässigungen noch aus der gesamten steuerlichen Ermässigung dürfen Verlustvorträge resultieren.</a:t>
            </a:r>
            <a:endParaRPr lang="de-CH" altLang="de-DE" sz="1700" dirty="0"/>
          </a:p>
        </p:txBody>
      </p:sp>
    </p:spTree>
    <p:extLst>
      <p:ext uri="{BB962C8B-B14F-4D97-AF65-F5344CB8AC3E}">
        <p14:creationId xmlns:p14="http://schemas.microsoft.com/office/powerpoint/2010/main" val="2211578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24</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26642"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8631190"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Steuerplanung – Entlastungsbegrenzung </a:t>
            </a:r>
            <a:r>
              <a:rPr lang="de-DE" altLang="de-DE" sz="1900" b="1" dirty="0" smtClean="0"/>
              <a:t>II</a:t>
            </a:r>
          </a:p>
          <a:p>
            <a:pPr>
              <a:lnSpc>
                <a:spcPct val="100000"/>
              </a:lnSpc>
            </a:pPr>
            <a:r>
              <a:rPr lang="de-CH" altLang="de-DE" sz="1900" b="1" dirty="0" smtClean="0">
                <a:latin typeface="Times New Roman" panose="02020603050405020304" pitchFamily="18" charset="0"/>
                <a:cs typeface="Times New Roman" panose="02020603050405020304" pitchFamily="18" charset="0"/>
              </a:rPr>
              <a:t>→ </a:t>
            </a:r>
            <a:r>
              <a:rPr lang="de-DE" altLang="de-DE" sz="1900" dirty="0"/>
              <a:t>Art. 25b StHG, §§ 36a (NP) und 69b StG AG (JP)</a:t>
            </a:r>
          </a:p>
        </p:txBody>
      </p:sp>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88" y="2022769"/>
            <a:ext cx="8356709" cy="4211782"/>
          </a:xfrm>
          <a:prstGeom prst="rect">
            <a:avLst/>
          </a:prstGeom>
        </p:spPr>
      </p:pic>
      <p:sp>
        <p:nvSpPr>
          <p:cNvPr id="11" name="Abgerundetes Rechteck 10"/>
          <p:cNvSpPr/>
          <p:nvPr/>
        </p:nvSpPr>
        <p:spPr>
          <a:xfrm>
            <a:off x="271358" y="4307937"/>
            <a:ext cx="8540135" cy="4755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872734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25</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27663"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8631190"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smtClean="0"/>
              <a:t>Aufdeckung stiller Reserven I</a:t>
            </a:r>
            <a:br>
              <a:rPr lang="de-DE"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Art. 78g StHG, §§ 72a und 72b StG AG (JP)</a:t>
            </a:r>
          </a:p>
        </p:txBody>
      </p:sp>
      <p:sp>
        <p:nvSpPr>
          <p:cNvPr id="12" name="Rectangle 3"/>
          <p:cNvSpPr txBox="1">
            <a:spLocks noChangeArrowheads="1"/>
          </p:cNvSpPr>
          <p:nvPr/>
        </p:nvSpPr>
        <p:spPr>
          <a:xfrm>
            <a:off x="257504" y="1850469"/>
            <a:ext cx="8631190" cy="47525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SzPct val="100000"/>
              <a:buFont typeface="Arial" panose="020B0604020202020204" pitchFamily="34" charset="0"/>
              <a:buNone/>
            </a:pPr>
            <a:r>
              <a:rPr lang="de-CH" sz="1700" smtClean="0"/>
              <a:t>Mit STAF wird das Prinzip Aufdeckung stiller Reserven umgesetzt. Aus steuersystematischer Sicht ist es richtig, beim Eintritt bzw. bei Beginn der Steuerpflicht vorhandene stille Reserven sowie selbst geschaffenen Mehrwert ohne Gewinnsteuerfolgen aufzudecken. Im umgekehrten Fall, d.h. beim Austritt bzw. am Ende Steuerpflicht, muss über stillen Reserven sowie selbst geschaffenen Mehrwert gewinnsteuerlich abgerechnet werden.</a:t>
            </a:r>
          </a:p>
          <a:p>
            <a:pPr marL="0" indent="0">
              <a:lnSpc>
                <a:spcPct val="100000"/>
              </a:lnSpc>
              <a:spcBef>
                <a:spcPts val="600"/>
              </a:spcBef>
              <a:buSzPct val="100000"/>
              <a:buFont typeface="Arial" panose="020B0604020202020204" pitchFamily="34" charset="0"/>
              <a:buNone/>
            </a:pPr>
            <a:r>
              <a:rPr lang="de-CH" sz="1700" smtClean="0"/>
              <a:t>Ausgenommen sind stille Reserven von Kapitalunternehmen mit Beteiligung von mindestens 10 % am Grundkapital oder Gewinn und Reserven anderen Gesellschaft, weil Gewinne bei Veräusserung von solchen Beteiligungen nach Haltedauer von einem Jahr aufgrund Beteiligungsabzugs grundsätzlich steuerfrei sind. Für die Bewertung des Unternehmens, Betriebs oder Teilbetriebs sowie Funktionen ist damit weder Substanzwert Beteiligungen noch allfälliger Beteiligungsertrag in Berechnung einzubeziehen.</a:t>
            </a:r>
            <a:endParaRPr lang="de-CH" altLang="de-DE" sz="1700" smtClean="0"/>
          </a:p>
          <a:p>
            <a:pPr marL="0" indent="0">
              <a:lnSpc>
                <a:spcPct val="100000"/>
              </a:lnSpc>
              <a:spcBef>
                <a:spcPts val="600"/>
              </a:spcBef>
              <a:buSzPct val="100000"/>
              <a:buFont typeface="Arial" panose="020B0604020202020204" pitchFamily="34" charset="0"/>
              <a:buNone/>
            </a:pPr>
            <a:r>
              <a:rPr lang="de-CH" altLang="de-DE" sz="1700" smtClean="0">
                <a:solidFill>
                  <a:srgbClr val="FF0000"/>
                </a:solidFill>
              </a:rPr>
              <a:t>§ 72a Abs. 1 StG AG</a:t>
            </a:r>
            <a:endParaRPr lang="de-CH" altLang="de-DE" sz="1700" baseline="30000" smtClean="0"/>
          </a:p>
          <a:p>
            <a:pPr marL="261938" indent="-261938">
              <a:lnSpc>
                <a:spcPct val="100000"/>
              </a:lnSpc>
              <a:spcBef>
                <a:spcPts val="600"/>
              </a:spcBef>
              <a:buSzPct val="100000"/>
              <a:buFont typeface="Arial" panose="020B0604020202020204" pitchFamily="34" charset="0"/>
              <a:buNone/>
            </a:pPr>
            <a:r>
              <a:rPr lang="de-CH" altLang="de-DE" sz="1700" baseline="30000" smtClean="0"/>
              <a:t>1</a:t>
            </a:r>
            <a:r>
              <a:rPr lang="de-CH" altLang="de-DE" sz="1700" smtClean="0"/>
              <a:t> 	</a:t>
            </a:r>
            <a:r>
              <a:rPr lang="de-CH" sz="1700" smtClean="0"/>
              <a:t>Deckt die steuerpflichtige Person bei Beginn der Steuerpflicht stille Reserven einschliesslich des selbst geschaffenen Mehrwerts auf, so unterliegen diese nicht der Gewinnsteuer. Nicht aufgedeckt werden dürfen stille Reserven einer Kapitalgesellschaft oder Genossenschaft aus Beteiligungen von mindestens 10 % am Grund- oder Stammkapital oder am Gewinn und an den Reserven einer anderen Gesellschaft.</a:t>
            </a:r>
            <a:endParaRPr lang="de-CH" sz="1700" dirty="0"/>
          </a:p>
        </p:txBody>
      </p:sp>
    </p:spTree>
    <p:extLst>
      <p:ext uri="{BB962C8B-B14F-4D97-AF65-F5344CB8AC3E}">
        <p14:creationId xmlns:p14="http://schemas.microsoft.com/office/powerpoint/2010/main" val="2742805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26</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28685"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8631190"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smtClean="0"/>
              <a:t>Aufdeckung stiller Reserven II</a:t>
            </a:r>
            <a:br>
              <a:rPr lang="de-DE"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Art. 78g StHG, §§ 72a und 72b StG AG (JP)</a:t>
            </a:r>
          </a:p>
        </p:txBody>
      </p:sp>
      <p:sp>
        <p:nvSpPr>
          <p:cNvPr id="7" name="Rectangle 3"/>
          <p:cNvSpPr txBox="1">
            <a:spLocks noChangeArrowheads="1"/>
          </p:cNvSpPr>
          <p:nvPr/>
        </p:nvSpPr>
        <p:spPr>
          <a:xfrm>
            <a:off x="257504" y="1911932"/>
            <a:ext cx="8631190" cy="43226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SzPct val="100000"/>
              <a:buFont typeface="Arial" panose="020B0604020202020204" pitchFamily="34" charset="0"/>
              <a:buNone/>
            </a:pPr>
            <a:r>
              <a:rPr lang="de-CH" sz="1700" dirty="0" smtClean="0"/>
              <a:t>Mit steuerneutralen Aufdeckung von stillen Reserven wird sichergestellt, dass nur diejenigen Gewinne besteuert werden, die nach Eintritt in Steuerpflicht entstanden sind.</a:t>
            </a:r>
          </a:p>
          <a:p>
            <a:pPr marL="0" indent="0">
              <a:lnSpc>
                <a:spcPct val="100000"/>
              </a:lnSpc>
              <a:spcBef>
                <a:spcPts val="600"/>
              </a:spcBef>
              <a:buSzPct val="100000"/>
              <a:buFont typeface="Arial" panose="020B0604020202020204" pitchFamily="34" charset="0"/>
              <a:buNone/>
            </a:pPr>
            <a:r>
              <a:rPr lang="de-CH" sz="1700" dirty="0" smtClean="0">
                <a:solidFill>
                  <a:srgbClr val="0000FF"/>
                </a:solidFill>
              </a:rPr>
              <a:t>Bewertung stiller Reserven und selbst geschaffenen Mehrwerts </a:t>
            </a:r>
            <a:r>
              <a:rPr lang="de-CH" sz="1700" dirty="0" smtClean="0"/>
              <a:t>erfolgt nach allgemein anerkannten Regeln. Massgebend ist der </a:t>
            </a:r>
            <a:r>
              <a:rPr lang="de-CH" sz="1700" dirty="0" smtClean="0">
                <a:solidFill>
                  <a:srgbClr val="0000FF"/>
                </a:solidFill>
              </a:rPr>
              <a:t>Verkehrswert Vermögenswerte zu Fortführungswerten</a:t>
            </a:r>
            <a:r>
              <a:rPr lang="de-CH" sz="1700" dirty="0" smtClean="0"/>
              <a:t>, wobei bei Betrieben, Teilbetrieben und Funktionen sowie bei Verlegung des Sitzes oder tatsächlichen Verwaltung das Unternehmen bzw. die Betriebe, Teilbetriebe und Funktionen als Ganzes zu bewerten sind. Dazu gehört auch der selbstgeschaffene Firmenwert (originärer Goodwill).</a:t>
            </a:r>
          </a:p>
          <a:p>
            <a:pPr marL="0" indent="0">
              <a:lnSpc>
                <a:spcPct val="100000"/>
              </a:lnSpc>
              <a:spcBef>
                <a:spcPts val="600"/>
              </a:spcBef>
              <a:buSzPct val="100000"/>
              <a:buFont typeface="Arial" panose="020B0604020202020204" pitchFamily="34" charset="0"/>
              <a:buNone/>
            </a:pPr>
            <a:r>
              <a:rPr lang="de-CH" sz="1700" dirty="0" smtClean="0">
                <a:solidFill>
                  <a:srgbClr val="0000FF"/>
                </a:solidFill>
              </a:rPr>
              <a:t>Aufdeckung </a:t>
            </a:r>
            <a:r>
              <a:rPr lang="de-CH" sz="1700" dirty="0" smtClean="0"/>
              <a:t>erfolgt spätestens </a:t>
            </a:r>
            <a:r>
              <a:rPr lang="de-CH" sz="1700" dirty="0" smtClean="0">
                <a:solidFill>
                  <a:srgbClr val="0000FF"/>
                </a:solidFill>
              </a:rPr>
              <a:t>mit Abgabe ersten Steuererklärung nach Beginn der Steuerpflicht</a:t>
            </a:r>
            <a:r>
              <a:rPr lang="de-CH" sz="1700" dirty="0" smtClean="0"/>
              <a:t>. Demgegenüber unterliegen alle nicht aufgedeckten stillen Reserven sowie der selbst geschaffene Mehrwert der ordentlichen Besteuerung.</a:t>
            </a:r>
          </a:p>
          <a:p>
            <a:pPr marL="263525" indent="-263525">
              <a:lnSpc>
                <a:spcPct val="100000"/>
              </a:lnSpc>
              <a:spcBef>
                <a:spcPts val="600"/>
              </a:spcBef>
              <a:buClr>
                <a:srgbClr val="FF0000"/>
              </a:buClr>
              <a:buSzPct val="100000"/>
              <a:buFont typeface="Symbol" panose="05050102010706020507" pitchFamily="18" charset="2"/>
              <a:buChar char="®"/>
            </a:pPr>
            <a:r>
              <a:rPr lang="de-CH" sz="1700" dirty="0" smtClean="0">
                <a:sym typeface="Symbol" panose="05050102010706020507" pitchFamily="18" charset="2"/>
              </a:rPr>
              <a:t>Hinsichtlich Regeln der Unternehmensbewertung sei auf die </a:t>
            </a:r>
            <a:r>
              <a:rPr lang="de-CH" sz="1700" dirty="0" smtClean="0">
                <a:solidFill>
                  <a:srgbClr val="FF0000"/>
                </a:solidFill>
                <a:sym typeface="Symbol" panose="05050102010706020507" pitchFamily="18" charset="2"/>
              </a:rPr>
              <a:t>FM UB 2018 EXPERTsuisse </a:t>
            </a:r>
            <a:r>
              <a:rPr lang="de-CH" sz="1700" dirty="0" smtClean="0">
                <a:sym typeface="Symbol" panose="05050102010706020507" pitchFamily="18" charset="2"/>
              </a:rPr>
              <a:t>verwiesen.</a:t>
            </a:r>
          </a:p>
          <a:p>
            <a:pPr marL="263525" indent="-263525">
              <a:lnSpc>
                <a:spcPct val="100000"/>
              </a:lnSpc>
              <a:spcBef>
                <a:spcPts val="600"/>
              </a:spcBef>
              <a:buClr>
                <a:srgbClr val="FF0000"/>
              </a:buClr>
              <a:buSzPct val="100000"/>
              <a:buFont typeface="Symbol" panose="05050102010706020507" pitchFamily="18" charset="2"/>
              <a:buChar char="®"/>
            </a:pPr>
            <a:r>
              <a:rPr lang="de-CH" sz="1700" dirty="0" smtClean="0">
                <a:sym typeface="Symbol" panose="05050102010706020507" pitchFamily="18" charset="2"/>
              </a:rPr>
              <a:t>Kantone werden ohne eigens erstellte Unternehmensbewertung auf </a:t>
            </a:r>
            <a:r>
              <a:rPr lang="de-CH" sz="1700" dirty="0" smtClean="0">
                <a:solidFill>
                  <a:srgbClr val="FF0000"/>
                </a:solidFill>
                <a:sym typeface="Symbol" panose="05050102010706020507" pitchFamily="18" charset="2"/>
              </a:rPr>
              <a:t>Beteiligungssteuerwert</a:t>
            </a:r>
            <a:r>
              <a:rPr lang="de-CH" sz="1700" dirty="0" smtClean="0">
                <a:sym typeface="Symbol" panose="05050102010706020507" pitchFamily="18" charset="2"/>
              </a:rPr>
              <a:t> abstellen.</a:t>
            </a:r>
            <a:endParaRPr lang="de-CH" sz="1700" dirty="0"/>
          </a:p>
        </p:txBody>
      </p:sp>
    </p:spTree>
    <p:extLst>
      <p:ext uri="{BB962C8B-B14F-4D97-AF65-F5344CB8AC3E}">
        <p14:creationId xmlns:p14="http://schemas.microsoft.com/office/powerpoint/2010/main" val="2166763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27</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29707"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8631190"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Offenlegung stiller Reserven bei Statuswechsel </a:t>
            </a:r>
            <a:r>
              <a:rPr lang="de-DE" altLang="de-DE" sz="1900" b="1" dirty="0" smtClean="0"/>
              <a:t>I</a:t>
            </a:r>
            <a:br>
              <a:rPr lang="de-DE"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Art. 78g StHG, §§ 271a StG AG (Übergangsbestimmung)</a:t>
            </a:r>
          </a:p>
        </p:txBody>
      </p:sp>
      <p:sp>
        <p:nvSpPr>
          <p:cNvPr id="10" name="Rectangle 3"/>
          <p:cNvSpPr txBox="1">
            <a:spLocks noChangeArrowheads="1"/>
          </p:cNvSpPr>
          <p:nvPr/>
        </p:nvSpPr>
        <p:spPr>
          <a:xfrm>
            <a:off x="257504" y="2099629"/>
            <a:ext cx="8631190" cy="38439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SzPct val="100000"/>
              <a:buNone/>
            </a:pPr>
            <a:r>
              <a:rPr lang="de-CH" sz="170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de-CH" sz="1700" dirty="0" smtClean="0">
                <a:solidFill>
                  <a:srgbClr val="0000FF"/>
                </a:solidFill>
                <a:cs typeface="Times New Roman" panose="02020603050405020304" pitchFamily="18" charset="0"/>
                <a:sym typeface="Wingdings" panose="05000000000000000000" pitchFamily="2" charset="2"/>
              </a:rPr>
              <a:t>S</a:t>
            </a:r>
            <a:r>
              <a:rPr lang="de-CH" sz="1700" dirty="0">
                <a:solidFill>
                  <a:srgbClr val="0000FF"/>
                </a:solidFill>
                <a:cs typeface="Times New Roman" panose="02020603050405020304" pitchFamily="18" charset="0"/>
                <a:sym typeface="Wingdings" panose="05000000000000000000" pitchFamily="2" charset="2"/>
              </a:rPr>
              <a:t>. Tool Statuswechsel mit Beispiel</a:t>
            </a:r>
          </a:p>
          <a:p>
            <a:pPr marL="0" indent="0">
              <a:lnSpc>
                <a:spcPct val="100000"/>
              </a:lnSpc>
              <a:spcBef>
                <a:spcPts val="600"/>
              </a:spcBef>
              <a:buSzPct val="100000"/>
              <a:buFont typeface="Arial" panose="020B0604020202020204" pitchFamily="34" charset="0"/>
              <a:buNone/>
            </a:pPr>
            <a:r>
              <a:rPr lang="de-CH" sz="1700" dirty="0" smtClean="0"/>
              <a:t>Steuersystematisch verwandt mit Aufdeckung stiller Reserven aufgrund ähnlicher Wirkung ist die </a:t>
            </a:r>
            <a:r>
              <a:rPr lang="de-CH" sz="1700" dirty="0" smtClean="0">
                <a:solidFill>
                  <a:srgbClr val="FF0000"/>
                </a:solidFill>
              </a:rPr>
              <a:t>Sondersatzlösung für bisherige Statusgesellschaften</a:t>
            </a:r>
            <a:r>
              <a:rPr lang="de-CH" sz="1700" dirty="0" smtClean="0"/>
              <a:t>. Die Abschaffung der Regelungen für Statusgesellschaften hat grundlegende Auswirkungen bei Kantons- und Gemeindesteuern. Sie bewirkt, dass davon betroffenen Gesellschaften neu einer höheren Besteuerung unterliegen.</a:t>
            </a:r>
          </a:p>
          <a:p>
            <a:pPr marL="0" indent="0">
              <a:lnSpc>
                <a:spcPct val="100000"/>
              </a:lnSpc>
              <a:spcBef>
                <a:spcPts val="600"/>
              </a:spcBef>
              <a:buSzPct val="100000"/>
              <a:buFont typeface="Arial" panose="020B0604020202020204" pitchFamily="34" charset="0"/>
              <a:buNone/>
            </a:pPr>
            <a:r>
              <a:rPr lang="de-CH" sz="1700" dirty="0" smtClean="0"/>
              <a:t>Als Folge davon entsteht latente Gewinnsteuerlast auf den in diesen Unternehmen vorhandenen stillen Reserven. Ohne gesetzliche Regelung würden bestehenden stillen Reserven je nach kantonaler Regelung oder Praxis unterschiedlich behandelt.</a:t>
            </a:r>
          </a:p>
          <a:p>
            <a:pPr marL="0" indent="0">
              <a:lnSpc>
                <a:spcPct val="100000"/>
              </a:lnSpc>
              <a:spcBef>
                <a:spcPts val="600"/>
              </a:spcBef>
              <a:buSzPct val="100000"/>
              <a:buFont typeface="Arial" panose="020B0604020202020204" pitchFamily="34" charset="0"/>
              <a:buNone/>
            </a:pPr>
            <a:r>
              <a:rPr lang="de-CH" sz="1700" dirty="0" smtClean="0"/>
              <a:t>Um Überbesteuerungen entgegenzuwirken, soll mit der </a:t>
            </a:r>
            <a:r>
              <a:rPr lang="de-CH" sz="1700" dirty="0" smtClean="0">
                <a:solidFill>
                  <a:srgbClr val="FF0000"/>
                </a:solidFill>
              </a:rPr>
              <a:t>SV17 einheitliche Regelung für Fälle </a:t>
            </a:r>
            <a:r>
              <a:rPr lang="de-CH" sz="1700" dirty="0" smtClean="0"/>
              <a:t>geschaffen werden, die nach Aufhebung der Regelungen für Statusgesellschaften eintreten werden. Dabei werden </a:t>
            </a:r>
            <a:r>
              <a:rPr lang="de-CH" sz="1700" dirty="0" smtClean="0">
                <a:solidFill>
                  <a:srgbClr val="FF0000"/>
                </a:solidFill>
              </a:rPr>
              <a:t>stillen Reserven nicht in Steuerbilanz aufgedeckt, sondern mittels Verfügung Steuerverwaltung festgestellt</a:t>
            </a:r>
            <a:r>
              <a:rPr lang="de-CH" sz="1700" dirty="0" smtClean="0"/>
              <a:t>. In Folgejahren werden diese stillen Reserven anlässlich ihrer Realisation gesondert besteuert.</a:t>
            </a:r>
            <a:endParaRPr lang="de-CH" sz="1700" dirty="0"/>
          </a:p>
        </p:txBody>
      </p:sp>
    </p:spTree>
    <p:extLst>
      <p:ext uri="{BB962C8B-B14F-4D97-AF65-F5344CB8AC3E}">
        <p14:creationId xmlns:p14="http://schemas.microsoft.com/office/powerpoint/2010/main" val="3828862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28</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30727"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8631190"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Offenlegung stiller Reserven bei Statuswechsel </a:t>
            </a:r>
            <a:r>
              <a:rPr lang="de-DE" altLang="de-DE" sz="1900" b="1" dirty="0" smtClean="0"/>
              <a:t>II</a:t>
            </a:r>
            <a:br>
              <a:rPr lang="de-DE"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Art. 78g StHG, §§ 271a StG AG (Übergangsbestimmung)</a:t>
            </a:r>
          </a:p>
        </p:txBody>
      </p:sp>
      <p:sp>
        <p:nvSpPr>
          <p:cNvPr id="7" name="Rectangle 3"/>
          <p:cNvSpPr txBox="1">
            <a:spLocks noChangeArrowheads="1"/>
          </p:cNvSpPr>
          <p:nvPr/>
        </p:nvSpPr>
        <p:spPr>
          <a:xfrm>
            <a:off x="257504" y="2015158"/>
            <a:ext cx="8631190" cy="4472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SzPct val="100000"/>
              <a:buFont typeface="Arial" panose="020B0604020202020204" pitchFamily="34" charset="0"/>
              <a:buNone/>
            </a:pPr>
            <a:r>
              <a:rPr lang="de-CH" altLang="de-DE" sz="1700" dirty="0" smtClean="0">
                <a:solidFill>
                  <a:srgbClr val="FF0000"/>
                </a:solidFill>
              </a:rPr>
              <a:t>§ 271 Abs. 1 bis 3 StG AG</a:t>
            </a:r>
            <a:endParaRPr lang="de-CH" altLang="de-DE" sz="1700" baseline="30000" dirty="0" smtClean="0"/>
          </a:p>
          <a:p>
            <a:pPr marL="261938" indent="-261938">
              <a:lnSpc>
                <a:spcPct val="100000"/>
              </a:lnSpc>
              <a:spcBef>
                <a:spcPts val="600"/>
              </a:spcBef>
              <a:buSzPct val="100000"/>
              <a:buFont typeface="Arial" panose="020B0604020202020204" pitchFamily="34" charset="0"/>
              <a:buNone/>
            </a:pPr>
            <a:r>
              <a:rPr lang="de-CH" altLang="de-DE" sz="1700" baseline="30000" dirty="0" smtClean="0">
                <a:solidFill>
                  <a:srgbClr val="FF0000"/>
                </a:solidFill>
              </a:rPr>
              <a:t>1</a:t>
            </a:r>
            <a:r>
              <a:rPr lang="de-CH" altLang="de-DE" sz="1700" dirty="0" smtClean="0">
                <a:solidFill>
                  <a:srgbClr val="FF0000"/>
                </a:solidFill>
              </a:rPr>
              <a:t> </a:t>
            </a:r>
            <a:r>
              <a:rPr lang="de-CH" altLang="de-DE" sz="1700" dirty="0" smtClean="0"/>
              <a:t>	</a:t>
            </a:r>
            <a:r>
              <a:rPr lang="de-CH" sz="1700" dirty="0" smtClean="0"/>
              <a:t>Wurden juristische Personen vor dem Inkrafttreten der Änderung vom XX.XX.2019 gemäss §§ 78 oder 79 StG AG besteuert, so werden bei Ende dieser Besteuerung bestehenden stillen Reserven einschliesslich des selbst geschaffenen Mehrwerts, soweit diese bisher nicht steuerbar gewesen wären, im Falle ihrer Realisation innert den nächsten fünf Jahren zum Satz von 2,5 % gesondert besteuert.</a:t>
            </a:r>
          </a:p>
          <a:p>
            <a:pPr marL="261938" indent="-261938">
              <a:lnSpc>
                <a:spcPct val="100000"/>
              </a:lnSpc>
              <a:spcBef>
                <a:spcPts val="600"/>
              </a:spcBef>
              <a:buSzPct val="100000"/>
              <a:buFont typeface="Arial" panose="020B0604020202020204" pitchFamily="34" charset="0"/>
              <a:buNone/>
            </a:pPr>
            <a:r>
              <a:rPr lang="de-CH" sz="1700" baseline="30000" dirty="0" smtClean="0">
                <a:solidFill>
                  <a:srgbClr val="FF0000"/>
                </a:solidFill>
              </a:rPr>
              <a:t>2</a:t>
            </a:r>
            <a:r>
              <a:rPr lang="de-CH" sz="1700" dirty="0" smtClean="0"/>
              <a:t>  	Die Höhe der bei Inkrafttreten dieser Änderung von der juristischen Person geltend gemachten stillen Reserven einschliesslich des selbst geschaffenen Mehrwerts wird vom Kantonalen Steueramt mittels Verfügung festgesetzt.</a:t>
            </a:r>
          </a:p>
          <a:p>
            <a:pPr marL="261938" indent="-261938">
              <a:lnSpc>
                <a:spcPct val="100000"/>
              </a:lnSpc>
              <a:spcBef>
                <a:spcPts val="600"/>
              </a:spcBef>
              <a:buSzPct val="100000"/>
              <a:buFont typeface="Arial" panose="020B0604020202020204" pitchFamily="34" charset="0"/>
              <a:buNone/>
            </a:pPr>
            <a:r>
              <a:rPr lang="de-CH" sz="1700" baseline="30000" dirty="0" smtClean="0">
                <a:solidFill>
                  <a:srgbClr val="FF0000"/>
                </a:solidFill>
              </a:rPr>
              <a:t>3</a:t>
            </a:r>
            <a:r>
              <a:rPr lang="de-CH" sz="1700" dirty="0" smtClean="0"/>
              <a:t>	Abschreibungen auf stillen Reserven einschliesslich des selbst geschaffenen Mehrwerts, die bei Ende der Besteuerung gemäss den §§ 78 oder 79 aufgedeckt wurden, werden in die Berechnung von § 69b einbezogen.</a:t>
            </a:r>
          </a:p>
          <a:p>
            <a:pPr marL="0" indent="0">
              <a:lnSpc>
                <a:spcPct val="100000"/>
              </a:lnSpc>
              <a:spcBef>
                <a:spcPts val="600"/>
              </a:spcBef>
              <a:buSzPct val="100000"/>
              <a:buFont typeface="Arial" panose="020B0604020202020204" pitchFamily="34" charset="0"/>
              <a:buNone/>
            </a:pPr>
            <a:r>
              <a:rPr lang="de-CH" sz="1700" dirty="0" smtClean="0"/>
              <a:t>Beispiel: Der Verkehrswert Patent beträgt 100, F&amp;E-Aufwand 30 über letzten fünf Jahre. Der F&amp;E-Aufwand fiel vollumfänglich in der Schweiz an. Gemäss Absatz 3 werden im ersten Jahr, in dem die Patentbox angewendet wird, 30 zum steuerbaren Gewinn hinzugerechnet.</a:t>
            </a:r>
            <a:endParaRPr lang="de-CH" sz="1700" dirty="0"/>
          </a:p>
        </p:txBody>
      </p:sp>
    </p:spTree>
    <p:extLst>
      <p:ext uri="{BB962C8B-B14F-4D97-AF65-F5344CB8AC3E}">
        <p14:creationId xmlns:p14="http://schemas.microsoft.com/office/powerpoint/2010/main" val="3272473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29</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31750"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8631190"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Offenlegung stiller Reserven bei Statuswechsel </a:t>
            </a:r>
            <a:r>
              <a:rPr lang="de-DE" altLang="de-DE" sz="1900" b="1" dirty="0" smtClean="0"/>
              <a:t>II</a:t>
            </a:r>
            <a:br>
              <a:rPr lang="de-DE"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Art. 78g StHG, §§ 271a StG AG (Übergangsbestimmung)</a:t>
            </a:r>
          </a:p>
        </p:txBody>
      </p:sp>
      <p:pic>
        <p:nvPicPr>
          <p:cNvPr id="3" name="Grafik 2"/>
          <p:cNvPicPr>
            <a:picLocks noChangeAspect="1"/>
          </p:cNvPicPr>
          <p:nvPr/>
        </p:nvPicPr>
        <p:blipFill>
          <a:blip r:embed="rId6"/>
          <a:stretch>
            <a:fillRect/>
          </a:stretch>
        </p:blipFill>
        <p:spPr>
          <a:xfrm>
            <a:off x="257504" y="1856508"/>
            <a:ext cx="8631190" cy="4489049"/>
          </a:xfrm>
          <a:prstGeom prst="rect">
            <a:avLst/>
          </a:prstGeom>
        </p:spPr>
      </p:pic>
    </p:spTree>
    <p:extLst>
      <p:ext uri="{BB962C8B-B14F-4D97-AF65-F5344CB8AC3E}">
        <p14:creationId xmlns:p14="http://schemas.microsoft.com/office/powerpoint/2010/main" val="347823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3</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4172"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483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CH" altLang="de-DE" sz="1900" b="1" dirty="0" smtClean="0"/>
              <a:t>Materialien</a:t>
            </a:r>
            <a:endParaRPr lang="de-CH" altLang="de-DE" sz="1900" b="1" dirty="0"/>
          </a:p>
        </p:txBody>
      </p:sp>
      <p:sp>
        <p:nvSpPr>
          <p:cNvPr id="7" name="Inhaltsplatzhalter 2"/>
          <p:cNvSpPr txBox="1">
            <a:spLocks/>
          </p:cNvSpPr>
          <p:nvPr/>
        </p:nvSpPr>
        <p:spPr>
          <a:xfrm>
            <a:off x="257504" y="1833516"/>
            <a:ext cx="8636218" cy="19626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0000"/>
              </a:buClr>
              <a:buSzPct val="100000"/>
              <a:buFont typeface="Wingdings" panose="05000000000000000000" pitchFamily="2" charset="2"/>
              <a:buChar char="ü"/>
            </a:pPr>
            <a:r>
              <a:rPr lang="de-CH" altLang="de-DE" sz="1700" dirty="0" smtClean="0"/>
              <a:t>Gesetze und Verordnungen Bund und Kantone</a:t>
            </a:r>
          </a:p>
          <a:p>
            <a:pPr>
              <a:buClr>
                <a:srgbClr val="FF0000"/>
              </a:buClr>
              <a:buSzPct val="100000"/>
              <a:buFont typeface="Wingdings" panose="05000000000000000000" pitchFamily="2" charset="2"/>
              <a:buChar char="ü"/>
            </a:pPr>
            <a:r>
              <a:rPr lang="de-CH" altLang="de-DE" sz="1700" dirty="0" smtClean="0"/>
              <a:t>Tools</a:t>
            </a:r>
          </a:p>
          <a:p>
            <a:pPr marL="715963" lvl="1" indent="-354013">
              <a:buClr>
                <a:srgbClr val="FF0000"/>
              </a:buClr>
              <a:buSzPct val="100000"/>
              <a:buFont typeface="Wingdings" panose="05000000000000000000" pitchFamily="2" charset="2"/>
              <a:buChar char="§"/>
            </a:pPr>
            <a:r>
              <a:rPr lang="de-CH" altLang="de-DE" sz="1700" dirty="0" smtClean="0"/>
              <a:t>Statuswechsel</a:t>
            </a:r>
          </a:p>
          <a:p>
            <a:pPr marL="715963" lvl="1" indent="-354013">
              <a:buClr>
                <a:srgbClr val="FF0000"/>
              </a:buClr>
              <a:buSzPct val="100000"/>
              <a:buFont typeface="Wingdings" panose="05000000000000000000" pitchFamily="2" charset="2"/>
              <a:buChar char="§"/>
            </a:pPr>
            <a:r>
              <a:rPr lang="de-CH" altLang="de-DE" sz="1700" dirty="0" smtClean="0"/>
              <a:t>Nexusqoutient</a:t>
            </a:r>
          </a:p>
          <a:p>
            <a:pPr marL="715963" lvl="1" indent="-354013">
              <a:buClr>
                <a:srgbClr val="FF0000"/>
              </a:buClr>
              <a:buSzPct val="100000"/>
              <a:buFont typeface="Wingdings" panose="05000000000000000000" pitchFamily="2" charset="2"/>
              <a:buChar char="§"/>
            </a:pPr>
            <a:r>
              <a:rPr lang="de-CH" altLang="de-DE" sz="1700" dirty="0" smtClean="0"/>
              <a:t>Zinsabzug Eigenkapital Gewinnsteuer</a:t>
            </a:r>
          </a:p>
          <a:p>
            <a:pPr marL="715963" lvl="1" indent="-354013">
              <a:buClr>
                <a:srgbClr val="FF0000"/>
              </a:buClr>
              <a:buSzPct val="100000"/>
              <a:buFont typeface="Wingdings" panose="05000000000000000000" pitchFamily="2" charset="2"/>
              <a:buChar char="§"/>
            </a:pPr>
            <a:r>
              <a:rPr lang="de-CH" altLang="de-DE" sz="1700" dirty="0" smtClean="0"/>
              <a:t>Beteiligungssteuerwerte</a:t>
            </a:r>
            <a:endParaRPr lang="de-CH" altLang="de-DE" sz="1700" dirty="0"/>
          </a:p>
        </p:txBody>
      </p:sp>
    </p:spTree>
    <p:extLst>
      <p:ext uri="{BB962C8B-B14F-4D97-AF65-F5344CB8AC3E}">
        <p14:creationId xmlns:p14="http://schemas.microsoft.com/office/powerpoint/2010/main" val="2463535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4</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5194"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Hauptziel STAF </a:t>
            </a:r>
            <a:r>
              <a:rPr lang="de-DE" altLang="de-DE" sz="1900" b="1" dirty="0" smtClean="0"/>
              <a:t>I: </a:t>
            </a:r>
            <a:r>
              <a:rPr lang="de-CH" altLang="de-DE" sz="1900" b="1" dirty="0" smtClean="0"/>
              <a:t>Holding- </a:t>
            </a:r>
            <a:r>
              <a:rPr lang="de-CH" altLang="de-DE" sz="1900" b="1" dirty="0" smtClean="0"/>
              <a:t>und Verwaltungsgesellschaften</a:t>
            </a:r>
            <a:br>
              <a:rPr lang="de-CH"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smtClean="0"/>
              <a:t>Art</a:t>
            </a:r>
            <a:r>
              <a:rPr lang="de-DE" altLang="de-DE" sz="1900" dirty="0"/>
              <a:t>. 28 Abs. 2 – 5 StHG, §§ 78 und 79 StG AG aufgehoben</a:t>
            </a:r>
          </a:p>
          <a:p>
            <a:pPr>
              <a:lnSpc>
                <a:spcPct val="100000"/>
              </a:lnSpc>
            </a:pPr>
            <a:endParaRPr lang="de-CH" altLang="de-DE" sz="1900" dirty="0"/>
          </a:p>
        </p:txBody>
      </p:sp>
      <p:sp>
        <p:nvSpPr>
          <p:cNvPr id="7" name="Inhaltsplatzhalter 2"/>
          <p:cNvSpPr txBox="1">
            <a:spLocks/>
          </p:cNvSpPr>
          <p:nvPr/>
        </p:nvSpPr>
        <p:spPr>
          <a:xfrm>
            <a:off x="257504" y="2387477"/>
            <a:ext cx="8636218" cy="26001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ct val="100000"/>
              <a:buNone/>
            </a:pPr>
            <a:r>
              <a:rPr lang="de-CH" altLang="de-DE" sz="1700" dirty="0">
                <a:solidFill>
                  <a:srgbClr val="FF0000"/>
                </a:solidFill>
              </a:rPr>
              <a:t>Holdinggesellschaften (§ 78 StG) </a:t>
            </a:r>
          </a:p>
          <a:p>
            <a:pPr marL="0" indent="0">
              <a:lnSpc>
                <a:spcPct val="100000"/>
              </a:lnSpc>
              <a:spcBef>
                <a:spcPts val="0"/>
              </a:spcBef>
              <a:buSzPct val="100000"/>
              <a:buNone/>
            </a:pPr>
            <a:r>
              <a:rPr lang="de-CH" altLang="de-DE" sz="1700" dirty="0"/>
              <a:t>Aufgehoben. </a:t>
            </a:r>
          </a:p>
          <a:p>
            <a:pPr marL="0" indent="0">
              <a:lnSpc>
                <a:spcPct val="100000"/>
              </a:lnSpc>
              <a:spcBef>
                <a:spcPts val="0"/>
              </a:spcBef>
              <a:buSzPct val="100000"/>
              <a:buNone/>
            </a:pPr>
            <a:r>
              <a:rPr lang="de-CH" altLang="de-DE" sz="1700" dirty="0"/>
              <a:t>Als Hauptziel der Reform werden analog zu Art. 28 Abs. </a:t>
            </a:r>
            <a:r>
              <a:rPr lang="de-CH" altLang="de-DE" sz="1700" dirty="0" smtClean="0"/>
              <a:t>2 – 5 </a:t>
            </a:r>
            <a:r>
              <a:rPr lang="de-CH" altLang="de-DE" sz="1700" dirty="0"/>
              <a:t>StHG alle Bestimmungen für Holding-  und Verwaltungsgesellschaften aufgehoben. § 78 </a:t>
            </a:r>
            <a:r>
              <a:rPr lang="de-CH" altLang="de-DE" sz="1700" dirty="0" smtClean="0"/>
              <a:t>StG AG wird </a:t>
            </a:r>
            <a:r>
              <a:rPr lang="de-CH" altLang="de-DE" sz="1700" dirty="0"/>
              <a:t>damit hinfällig.</a:t>
            </a:r>
          </a:p>
          <a:p>
            <a:pPr marL="0" indent="0">
              <a:lnSpc>
                <a:spcPct val="100000"/>
              </a:lnSpc>
              <a:spcBef>
                <a:spcPts val="0"/>
              </a:spcBef>
              <a:buSzPct val="100000"/>
              <a:buNone/>
            </a:pPr>
            <a:endParaRPr lang="de-CH" altLang="de-DE" sz="1700" dirty="0"/>
          </a:p>
          <a:p>
            <a:pPr marL="0" indent="0">
              <a:lnSpc>
                <a:spcPct val="100000"/>
              </a:lnSpc>
              <a:spcBef>
                <a:spcPts val="0"/>
              </a:spcBef>
              <a:buSzPct val="100000"/>
              <a:buNone/>
            </a:pPr>
            <a:r>
              <a:rPr lang="de-CH" altLang="de-DE" sz="1700" dirty="0">
                <a:solidFill>
                  <a:srgbClr val="FF0000"/>
                </a:solidFill>
              </a:rPr>
              <a:t>Verwaltungsgesellschaften (§ 79 StG) </a:t>
            </a:r>
          </a:p>
          <a:p>
            <a:pPr marL="0" indent="0">
              <a:lnSpc>
                <a:spcPct val="100000"/>
              </a:lnSpc>
              <a:spcBef>
                <a:spcPts val="0"/>
              </a:spcBef>
              <a:buSzPct val="100000"/>
              <a:buNone/>
            </a:pPr>
            <a:r>
              <a:rPr lang="de-CH" altLang="de-DE" sz="1700" dirty="0"/>
              <a:t>Aufgehoben. </a:t>
            </a:r>
          </a:p>
          <a:p>
            <a:pPr marL="0" indent="0">
              <a:lnSpc>
                <a:spcPct val="100000"/>
              </a:lnSpc>
              <a:spcBef>
                <a:spcPts val="0"/>
              </a:spcBef>
              <a:buSzPct val="100000"/>
              <a:buNone/>
            </a:pPr>
            <a:r>
              <a:rPr lang="de-CH" altLang="de-DE" sz="1700" dirty="0"/>
              <a:t>Von der Aufhebung betroffen sind auch die Verwaltungsgesellschaften. § 79 </a:t>
            </a:r>
            <a:r>
              <a:rPr lang="de-CH" altLang="de-DE" sz="1700" dirty="0" smtClean="0"/>
              <a:t>StG AG </a:t>
            </a:r>
            <a:r>
              <a:rPr lang="de-CH" altLang="de-DE" sz="1700" dirty="0"/>
              <a:t>fällt deshalb </a:t>
            </a:r>
            <a:r>
              <a:rPr lang="de-CH" altLang="de-DE" sz="1700" dirty="0" smtClean="0"/>
              <a:t>ebenfalls ersatzlos </a:t>
            </a:r>
            <a:r>
              <a:rPr lang="de-CH" altLang="de-DE" sz="1700" dirty="0"/>
              <a:t>weg.</a:t>
            </a:r>
          </a:p>
          <a:p>
            <a:pPr>
              <a:buClr>
                <a:srgbClr val="FF0000"/>
              </a:buClr>
              <a:buSzPct val="100000"/>
              <a:buFont typeface="Wingdings" panose="05000000000000000000" pitchFamily="2" charset="2"/>
              <a:buChar char="ü"/>
            </a:pPr>
            <a:endParaRPr lang="de-CH" altLang="de-DE" sz="1700" dirty="0"/>
          </a:p>
        </p:txBody>
      </p:sp>
    </p:spTree>
    <p:extLst>
      <p:ext uri="{BB962C8B-B14F-4D97-AF65-F5344CB8AC3E}">
        <p14:creationId xmlns:p14="http://schemas.microsoft.com/office/powerpoint/2010/main" val="3256009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5</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6215"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Hauptziel STAF II: Nur noch Beteiligungsabzug</a:t>
            </a:r>
            <a:r>
              <a:rPr lang="de-CH" altLang="de-DE" sz="1900" b="1" dirty="0" smtClean="0"/>
              <a:t/>
            </a:r>
            <a:br>
              <a:rPr lang="de-CH"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Art. 69 ff. DBG, Art. 28 Abs. 1 ff. StHG, §§ 76 f. StG AG</a:t>
            </a:r>
          </a:p>
          <a:p>
            <a:pPr>
              <a:lnSpc>
                <a:spcPct val="100000"/>
              </a:lnSpc>
            </a:pPr>
            <a:endParaRPr lang="de-CH" altLang="de-DE" sz="1900" dirty="0"/>
          </a:p>
        </p:txBody>
      </p:sp>
      <p:sp>
        <p:nvSpPr>
          <p:cNvPr id="7" name="Inhaltsplatzhalter 2"/>
          <p:cNvSpPr txBox="1">
            <a:spLocks/>
          </p:cNvSpPr>
          <p:nvPr/>
        </p:nvSpPr>
        <p:spPr>
          <a:xfrm>
            <a:off x="257504" y="2099628"/>
            <a:ext cx="8636218" cy="38855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ct val="100000"/>
              <a:buNone/>
            </a:pPr>
            <a:r>
              <a:rPr lang="de-CH" altLang="de-DE" sz="1700" dirty="0">
                <a:solidFill>
                  <a:srgbClr val="FF0000"/>
                </a:solidFill>
              </a:rPr>
              <a:t>Gesellschaften mit Beteiligungen (§ 76 Abs. 1 StG AG) </a:t>
            </a:r>
          </a:p>
          <a:p>
            <a:pPr marL="0" indent="0">
              <a:lnSpc>
                <a:spcPct val="100000"/>
              </a:lnSpc>
              <a:spcBef>
                <a:spcPts val="0"/>
              </a:spcBef>
              <a:buSzPct val="100000"/>
              <a:buNone/>
            </a:pPr>
            <a:r>
              <a:rPr lang="de-CH" altLang="de-DE" sz="1700" dirty="0"/>
              <a:t> </a:t>
            </a:r>
            <a:endParaRPr lang="de-CH" altLang="de-DE" sz="1700" dirty="0" smtClean="0"/>
          </a:p>
          <a:p>
            <a:pPr marL="263525" indent="0">
              <a:lnSpc>
                <a:spcPct val="100000"/>
              </a:lnSpc>
              <a:spcBef>
                <a:spcPts val="0"/>
              </a:spcBef>
              <a:buSzPct val="100000"/>
              <a:buNone/>
            </a:pPr>
            <a:r>
              <a:rPr lang="de-DE" altLang="de-DE" sz="1700" dirty="0" smtClean="0"/>
              <a:t>Ist </a:t>
            </a:r>
            <a:r>
              <a:rPr lang="de-DE" altLang="de-DE" sz="1700" dirty="0"/>
              <a:t>ein Kapitalunternehmen zu mindestens 10 % am Grund- oder Stammkapital oder am Gewinn und an den Reserven einer anderen </a:t>
            </a:r>
            <a:r>
              <a:rPr lang="de-CH" altLang="de-DE" sz="1700" dirty="0"/>
              <a:t>Gesellschaft</a:t>
            </a:r>
            <a:r>
              <a:rPr lang="de-DE" altLang="de-DE" sz="1700" dirty="0"/>
              <a:t> beteiligt oder haben ihre Beteiligungsrechte einen Verkehrswert von mindestens 1 Million Franken, ermässigt sich die Gewinnsteuer im Verhältnis des Nettoertrags aus den Beteiligungsrechten zum gesamten Reingewinn.</a:t>
            </a:r>
          </a:p>
          <a:p>
            <a:pPr marL="263525" indent="0">
              <a:lnSpc>
                <a:spcPct val="100000"/>
              </a:lnSpc>
              <a:spcBef>
                <a:spcPts val="0"/>
              </a:spcBef>
              <a:buSzPct val="100000"/>
              <a:buNone/>
            </a:pPr>
            <a:r>
              <a:rPr lang="de-CH" altLang="de-DE" sz="17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de-DE" altLang="de-DE" sz="1700" dirty="0" smtClean="0">
                <a:solidFill>
                  <a:srgbClr val="0000FF"/>
                </a:solidFill>
                <a:cs typeface="Times New Roman" panose="02020603050405020304" pitchFamily="18" charset="0"/>
              </a:rPr>
              <a:t> </a:t>
            </a:r>
            <a:r>
              <a:rPr lang="de-DE" altLang="de-DE" sz="1700" dirty="0">
                <a:solidFill>
                  <a:srgbClr val="0000FF"/>
                </a:solidFill>
                <a:cs typeface="Times New Roman" panose="02020603050405020304" pitchFamily="18" charset="0"/>
              </a:rPr>
              <a:t>S. Tool Beteiligungsabzug mit Beispiel</a:t>
            </a:r>
            <a:endParaRPr lang="de-DE" altLang="de-DE" sz="1700" dirty="0">
              <a:solidFill>
                <a:srgbClr val="0000FF"/>
              </a:solidFill>
            </a:endParaRPr>
          </a:p>
          <a:p>
            <a:pPr marL="0" indent="0">
              <a:lnSpc>
                <a:spcPct val="100000"/>
              </a:lnSpc>
              <a:spcBef>
                <a:spcPts val="0"/>
              </a:spcBef>
              <a:buSzPct val="100000"/>
              <a:buNone/>
            </a:pPr>
            <a:endParaRPr lang="de-CH" altLang="de-DE" sz="1700" dirty="0"/>
          </a:p>
          <a:p>
            <a:pPr marL="0" indent="0">
              <a:lnSpc>
                <a:spcPct val="100000"/>
              </a:lnSpc>
              <a:spcBef>
                <a:spcPts val="0"/>
              </a:spcBef>
              <a:buSzPct val="100000"/>
              <a:buNone/>
            </a:pPr>
            <a:r>
              <a:rPr lang="de-CH" altLang="de-DE" sz="1700" dirty="0">
                <a:solidFill>
                  <a:srgbClr val="FF0000"/>
                </a:solidFill>
              </a:rPr>
              <a:t>Kapitalgewinne auf Beteiligungen (§ 77 Abs. 1 StG AG) </a:t>
            </a:r>
            <a:endParaRPr lang="de-CH" altLang="de-DE" sz="1700" dirty="0"/>
          </a:p>
          <a:p>
            <a:pPr marL="263525" indent="0">
              <a:lnSpc>
                <a:spcPct val="100000"/>
              </a:lnSpc>
              <a:spcBef>
                <a:spcPts val="0"/>
              </a:spcBef>
              <a:buSzPct val="100000"/>
              <a:buNone/>
            </a:pPr>
            <a:endParaRPr lang="de-DE" altLang="de-DE" sz="1700" dirty="0" smtClean="0"/>
          </a:p>
          <a:p>
            <a:pPr marL="263525" indent="0">
              <a:lnSpc>
                <a:spcPct val="100000"/>
              </a:lnSpc>
              <a:spcBef>
                <a:spcPts val="0"/>
              </a:spcBef>
              <a:buSzPct val="100000"/>
              <a:buNone/>
            </a:pPr>
            <a:r>
              <a:rPr lang="de-DE" altLang="de-DE" sz="1700" dirty="0" smtClean="0"/>
              <a:t>Zum </a:t>
            </a:r>
            <a:r>
              <a:rPr lang="de-DE" altLang="de-DE" sz="1700" dirty="0"/>
              <a:t>Ertrag aus Beteiligungen gehören auch die Kapitalgewinne auf diesen Beteiligungen sowie die Erlöse aus dazugehörigen Bezugsrechten.</a:t>
            </a:r>
          </a:p>
          <a:p>
            <a:pPr marL="263525" indent="0">
              <a:lnSpc>
                <a:spcPct val="100000"/>
              </a:lnSpc>
              <a:spcBef>
                <a:spcPts val="0"/>
              </a:spcBef>
              <a:buSzPct val="100000"/>
              <a:buNone/>
            </a:pPr>
            <a:r>
              <a:rPr lang="de-CH" altLang="de-DE" sz="17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de-DE" altLang="de-DE" sz="1700" dirty="0" smtClean="0">
                <a:solidFill>
                  <a:srgbClr val="0000FF"/>
                </a:solidFill>
                <a:cs typeface="Times New Roman" panose="02020603050405020304" pitchFamily="18" charset="0"/>
              </a:rPr>
              <a:t> </a:t>
            </a:r>
            <a:r>
              <a:rPr lang="de-DE" altLang="de-DE" sz="1700" dirty="0">
                <a:solidFill>
                  <a:srgbClr val="0000FF"/>
                </a:solidFill>
                <a:cs typeface="Times New Roman" panose="02020603050405020304" pitchFamily="18" charset="0"/>
              </a:rPr>
              <a:t>S. Tool Beteiligungsabzug mit Beispiel</a:t>
            </a:r>
          </a:p>
        </p:txBody>
      </p:sp>
    </p:spTree>
    <p:extLst>
      <p:ext uri="{BB962C8B-B14F-4D97-AF65-F5344CB8AC3E}">
        <p14:creationId xmlns:p14="http://schemas.microsoft.com/office/powerpoint/2010/main" val="453871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6</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7237"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Vergleich Kantone</a:t>
            </a:r>
            <a:r>
              <a:rPr lang="de-CH" altLang="de-DE" sz="1900" b="1" dirty="0" smtClean="0"/>
              <a:t/>
            </a:r>
            <a:br>
              <a:rPr lang="de-CH"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a:t>Gewinnsteuertarife DBST und KGST</a:t>
            </a:r>
            <a:endParaRPr lang="de-CH" altLang="de-DE" sz="1900" dirty="0"/>
          </a:p>
        </p:txBody>
      </p:sp>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434" y="1904525"/>
            <a:ext cx="7908513" cy="4596896"/>
          </a:xfrm>
          <a:prstGeom prst="rect">
            <a:avLst/>
          </a:prstGeom>
        </p:spPr>
      </p:pic>
    </p:spTree>
    <p:extLst>
      <p:ext uri="{BB962C8B-B14F-4D97-AF65-F5344CB8AC3E}">
        <p14:creationId xmlns:p14="http://schemas.microsoft.com/office/powerpoint/2010/main" val="4089383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7</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8259"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Vergleich Kantone</a:t>
            </a:r>
            <a:r>
              <a:rPr lang="de-CH" altLang="de-DE" sz="1900" b="1" dirty="0" smtClean="0"/>
              <a:t/>
            </a:r>
            <a:br>
              <a:rPr lang="de-CH"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smtClean="0"/>
              <a:t>Übersicht Zürich</a:t>
            </a:r>
            <a:endParaRPr lang="de-CH" altLang="de-DE" sz="1900" dirty="0"/>
          </a:p>
        </p:txBody>
      </p:sp>
      <p:pic>
        <p:nvPicPr>
          <p:cNvPr id="13" name="Grafik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505" y="1874477"/>
            <a:ext cx="8470860" cy="4628213"/>
          </a:xfrm>
          <a:prstGeom prst="rect">
            <a:avLst/>
          </a:prstGeom>
        </p:spPr>
      </p:pic>
    </p:spTree>
    <p:extLst>
      <p:ext uri="{BB962C8B-B14F-4D97-AF65-F5344CB8AC3E}">
        <p14:creationId xmlns:p14="http://schemas.microsoft.com/office/powerpoint/2010/main" val="4071013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8</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10302"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Vergleich Kantone</a:t>
            </a:r>
            <a:r>
              <a:rPr lang="de-CH" altLang="de-DE" sz="1900" b="1" dirty="0" smtClean="0"/>
              <a:t/>
            </a:r>
            <a:br>
              <a:rPr lang="de-CH"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smtClean="0"/>
              <a:t>Übersicht Aargau</a:t>
            </a:r>
            <a:endParaRPr lang="de-CH" altLang="de-DE" sz="1900" dirty="0"/>
          </a:p>
        </p:txBody>
      </p:sp>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504" y="1833289"/>
            <a:ext cx="8401587" cy="4724723"/>
          </a:xfrm>
          <a:prstGeom prst="rect">
            <a:avLst/>
          </a:prstGeom>
        </p:spPr>
      </p:pic>
    </p:spTree>
    <p:extLst>
      <p:ext uri="{BB962C8B-B14F-4D97-AF65-F5344CB8AC3E}">
        <p14:creationId xmlns:p14="http://schemas.microsoft.com/office/powerpoint/2010/main" val="2096703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8000">
              <a:srgbClr val="D6E6F5">
                <a:lumMod val="0"/>
                <a:lumOff val="100000"/>
              </a:srgbClr>
            </a:gs>
            <a:gs pos="27000">
              <a:schemeClr val="accent1">
                <a:lumMod val="5000"/>
                <a:lumOff val="95000"/>
              </a:schemeClr>
            </a:gs>
            <a:gs pos="100000">
              <a:schemeClr val="accent1">
                <a:lumMod val="45000"/>
                <a:lumOff val="55000"/>
              </a:schemeClr>
            </a:gs>
            <a:gs pos="100000">
              <a:schemeClr val="accent1">
                <a:lumMod val="45000"/>
                <a:lumOff val="55000"/>
              </a:schemeClr>
            </a:gs>
            <a:gs pos="6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481842" y="6316719"/>
            <a:ext cx="490702" cy="341697"/>
          </a:xfrm>
        </p:spPr>
        <p:txBody>
          <a:bodyPr/>
          <a:lstStyle/>
          <a:p>
            <a:fld id="{B11E8396-DF9B-4C73-AD3C-B6B21B3DBF02}" type="slidenum">
              <a:rPr lang="de-CH" sz="900" smtClean="0">
                <a:ln w="0"/>
                <a:solidFill>
                  <a:schemeClr val="tx1"/>
                </a:solidFill>
                <a:effectLst>
                  <a:outerShdw blurRad="38100" dist="19050" dir="2700000" algn="tl" rotWithShape="0">
                    <a:schemeClr val="dk1">
                      <a:alpha val="40000"/>
                    </a:schemeClr>
                  </a:outerShdw>
                </a:effectLst>
              </a:rPr>
              <a:t>9</a:t>
            </a:fld>
            <a:endParaRPr lang="de-CH" sz="900" dirty="0">
              <a:ln w="0"/>
              <a:solidFill>
                <a:schemeClr val="tx1"/>
              </a:solidFill>
              <a:effectLst>
                <a:outerShdw blurRad="38100" dist="19050" dir="2700000" algn="tl" rotWithShape="0">
                  <a:schemeClr val="dk1">
                    <a:alpha val="40000"/>
                  </a:schemeClr>
                </a:outerShdw>
              </a:effectLst>
            </a:endParaRPr>
          </a:p>
        </p:txBody>
      </p:sp>
      <p:cxnSp>
        <p:nvCxnSpPr>
          <p:cNvPr id="9" name="Gerader Verbinder 8"/>
          <p:cNvCxnSpPr/>
          <p:nvPr/>
        </p:nvCxnSpPr>
        <p:spPr>
          <a:xfrm flipV="1">
            <a:off x="257504" y="847024"/>
            <a:ext cx="8636218" cy="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kt 4"/>
          <p:cNvGraphicFramePr>
            <a:graphicFrameLocks noChangeAspect="1"/>
          </p:cNvGraphicFramePr>
          <p:nvPr>
            <p:extLst>
              <p:ext uri="{D42A27DB-BD31-4B8C-83A1-F6EECF244321}">
                <p14:modId xmlns:p14="http://schemas.microsoft.com/office/powerpoint/2010/main" val="1437678720"/>
              </p:ext>
            </p:extLst>
          </p:nvPr>
        </p:nvGraphicFramePr>
        <p:xfrm>
          <a:off x="257505" y="195262"/>
          <a:ext cx="8636218" cy="660241"/>
        </p:xfrm>
        <a:graphic>
          <a:graphicData uri="http://schemas.openxmlformats.org/presentationml/2006/ole">
            <mc:AlternateContent xmlns:mc="http://schemas.openxmlformats.org/markup-compatibility/2006">
              <mc:Choice xmlns:v="urn:schemas-microsoft-com:vml" Requires="v">
                <p:oleObj spid="_x0000_s11326" name="Document" r:id="rId4" imgW="5939560" imgH="454299" progId="Word.Document.12">
                  <p:embed/>
                </p:oleObj>
              </mc:Choice>
              <mc:Fallback>
                <p:oleObj name="Document" r:id="rId4" imgW="5939560" imgH="454299" progId="Word.Document.12">
                  <p:embed/>
                  <p:pic>
                    <p:nvPicPr>
                      <p:cNvPr id="0" name=""/>
                      <p:cNvPicPr/>
                      <p:nvPr/>
                    </p:nvPicPr>
                    <p:blipFill>
                      <a:blip r:embed="rId5"/>
                      <a:stretch>
                        <a:fillRect/>
                      </a:stretch>
                    </p:blipFill>
                    <p:spPr>
                      <a:xfrm>
                        <a:off x="257505" y="195262"/>
                        <a:ext cx="8636218" cy="660241"/>
                      </a:xfrm>
                      <a:prstGeom prst="rect">
                        <a:avLst/>
                      </a:prstGeom>
                    </p:spPr>
                  </p:pic>
                </p:oleObj>
              </mc:Fallback>
            </mc:AlternateContent>
          </a:graphicData>
        </a:graphic>
      </p:graphicFrame>
      <p:sp>
        <p:nvSpPr>
          <p:cNvPr id="8" name="Rectangle 2"/>
          <p:cNvSpPr txBox="1">
            <a:spLocks noChangeArrowheads="1"/>
          </p:cNvSpPr>
          <p:nvPr/>
        </p:nvSpPr>
        <p:spPr>
          <a:xfrm>
            <a:off x="257504" y="1098623"/>
            <a:ext cx="7207251" cy="75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altLang="de-DE" sz="1900" b="1" dirty="0"/>
              <a:t>Vergleich Kantone</a:t>
            </a:r>
            <a:r>
              <a:rPr lang="de-CH" altLang="de-DE" sz="1900" b="1" dirty="0" smtClean="0"/>
              <a:t/>
            </a:r>
            <a:br>
              <a:rPr lang="de-CH" altLang="de-DE" sz="1900" b="1" dirty="0" smtClean="0"/>
            </a:br>
            <a:r>
              <a:rPr lang="de-CH" altLang="de-DE" sz="1900" b="1" dirty="0" smtClean="0">
                <a:latin typeface="Times New Roman" panose="02020603050405020304" pitchFamily="18" charset="0"/>
                <a:cs typeface="Times New Roman" panose="02020603050405020304" pitchFamily="18" charset="0"/>
              </a:rPr>
              <a:t>→ </a:t>
            </a:r>
            <a:r>
              <a:rPr lang="de-DE" altLang="de-DE" sz="1900" dirty="0" smtClean="0"/>
              <a:t>Übersicht Solothurn</a:t>
            </a:r>
            <a:endParaRPr lang="de-CH" altLang="de-DE" sz="1900" dirty="0"/>
          </a:p>
        </p:txBody>
      </p:sp>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504" y="1856510"/>
            <a:ext cx="8426817" cy="4613564"/>
          </a:xfrm>
          <a:prstGeom prst="rect">
            <a:avLst/>
          </a:prstGeom>
        </p:spPr>
      </p:pic>
    </p:spTree>
    <p:extLst>
      <p:ext uri="{BB962C8B-B14F-4D97-AF65-F5344CB8AC3E}">
        <p14:creationId xmlns:p14="http://schemas.microsoft.com/office/powerpoint/2010/main" val="44661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7817</Words>
  <Application>Microsoft Office PowerPoint</Application>
  <PresentationFormat>Bildschirmpräsentation (4:3)</PresentationFormat>
  <Paragraphs>552</Paragraphs>
  <Slides>29</Slides>
  <Notes>29</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29</vt:i4>
      </vt:variant>
    </vt:vector>
  </HeadingPairs>
  <TitlesOfParts>
    <vt:vector size="38" baseType="lpstr">
      <vt:lpstr>Arial</vt:lpstr>
      <vt:lpstr>Calibri</vt:lpstr>
      <vt:lpstr>Calibri Light</vt:lpstr>
      <vt:lpstr>Courier New</vt:lpstr>
      <vt:lpstr>Symbol</vt:lpstr>
      <vt:lpstr>Times New Roman</vt:lpstr>
      <vt:lpstr>Wingdings</vt:lpstr>
      <vt:lpstr>Office Theme</vt:lpstr>
      <vt:lpstr>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Meier, Giorgio</dc:creator>
  <cp:lastModifiedBy>Meier, Giorgio</cp:lastModifiedBy>
  <cp:revision>586</cp:revision>
  <cp:lastPrinted>2019-06-05T14:57:35Z</cp:lastPrinted>
  <dcterms:created xsi:type="dcterms:W3CDTF">2019-04-03T15:30:46Z</dcterms:created>
  <dcterms:modified xsi:type="dcterms:W3CDTF">2019-09-22T15:35:19Z</dcterms:modified>
</cp:coreProperties>
</file>